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90"/>
  </p:notesMasterIdLst>
  <p:sldIdLst>
    <p:sldId id="260" r:id="rId3"/>
    <p:sldId id="261" r:id="rId4"/>
    <p:sldId id="265" r:id="rId5"/>
    <p:sldId id="362" r:id="rId6"/>
    <p:sldId id="346" r:id="rId7"/>
    <p:sldId id="422" r:id="rId8"/>
    <p:sldId id="373" r:id="rId9"/>
    <p:sldId id="374" r:id="rId10"/>
    <p:sldId id="375" r:id="rId11"/>
    <p:sldId id="376" r:id="rId12"/>
    <p:sldId id="377" r:id="rId13"/>
    <p:sldId id="368" r:id="rId14"/>
    <p:sldId id="378" r:id="rId15"/>
    <p:sldId id="381" r:id="rId16"/>
    <p:sldId id="382" r:id="rId17"/>
    <p:sldId id="384" r:id="rId18"/>
    <p:sldId id="383" r:id="rId19"/>
    <p:sldId id="385" r:id="rId20"/>
    <p:sldId id="386" r:id="rId21"/>
    <p:sldId id="387" r:id="rId22"/>
    <p:sldId id="394" r:id="rId23"/>
    <p:sldId id="389" r:id="rId24"/>
    <p:sldId id="390" r:id="rId25"/>
    <p:sldId id="391" r:id="rId26"/>
    <p:sldId id="393" r:id="rId27"/>
    <p:sldId id="395" r:id="rId28"/>
    <p:sldId id="396" r:id="rId29"/>
    <p:sldId id="402" r:id="rId30"/>
    <p:sldId id="416" r:id="rId31"/>
    <p:sldId id="379" r:id="rId32"/>
    <p:sldId id="473" r:id="rId33"/>
    <p:sldId id="427" r:id="rId34"/>
    <p:sldId id="428" r:id="rId35"/>
    <p:sldId id="429" r:id="rId36"/>
    <p:sldId id="430" r:id="rId37"/>
    <p:sldId id="431" r:id="rId38"/>
    <p:sldId id="413" r:id="rId39"/>
    <p:sldId id="432" r:id="rId40"/>
    <p:sldId id="370" r:id="rId41"/>
    <p:sldId id="410" r:id="rId42"/>
    <p:sldId id="392" r:id="rId43"/>
    <p:sldId id="417" r:id="rId44"/>
    <p:sldId id="399" r:id="rId45"/>
    <p:sldId id="398" r:id="rId46"/>
    <p:sldId id="401" r:id="rId47"/>
    <p:sldId id="403" r:id="rId48"/>
    <p:sldId id="404" r:id="rId49"/>
    <p:sldId id="406" r:id="rId50"/>
    <p:sldId id="412" r:id="rId51"/>
    <p:sldId id="409" r:id="rId52"/>
    <p:sldId id="442" r:id="rId53"/>
    <p:sldId id="366" r:id="rId54"/>
    <p:sldId id="415" r:id="rId55"/>
    <p:sldId id="419" r:id="rId56"/>
    <p:sldId id="467" r:id="rId57"/>
    <p:sldId id="400" r:id="rId58"/>
    <p:sldId id="397" r:id="rId59"/>
    <p:sldId id="407" r:id="rId60"/>
    <p:sldId id="444" r:id="rId61"/>
    <p:sldId id="353" r:id="rId62"/>
    <p:sldId id="441" r:id="rId63"/>
    <p:sldId id="450" r:id="rId64"/>
    <p:sldId id="434" r:id="rId65"/>
    <p:sldId id="455" r:id="rId66"/>
    <p:sldId id="460" r:id="rId67"/>
    <p:sldId id="474" r:id="rId68"/>
    <p:sldId id="433" r:id="rId69"/>
    <p:sldId id="452" r:id="rId70"/>
    <p:sldId id="453" r:id="rId71"/>
    <p:sldId id="371" r:id="rId72"/>
    <p:sldId id="437" r:id="rId73"/>
    <p:sldId id="438" r:id="rId74"/>
    <p:sldId id="439" r:id="rId75"/>
    <p:sldId id="440" r:id="rId76"/>
    <p:sldId id="435" r:id="rId77"/>
    <p:sldId id="436" r:id="rId78"/>
    <p:sldId id="451" r:id="rId79"/>
    <p:sldId id="350" r:id="rId80"/>
    <p:sldId id="424" r:id="rId81"/>
    <p:sldId id="472" r:id="rId82"/>
    <p:sldId id="456" r:id="rId83"/>
    <p:sldId id="457" r:id="rId84"/>
    <p:sldId id="458" r:id="rId85"/>
    <p:sldId id="459" r:id="rId86"/>
    <p:sldId id="425" r:id="rId87"/>
    <p:sldId id="468" r:id="rId88"/>
    <p:sldId id="343" r:id="rId8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F2BCEF-4B47-C68B-59D3-DAA38CE5AD69}" name="DALI, Wiam" initials="WD" userId="S::wiam.dali@capgemini.com::4c97ee9f-b47c-498f-ba83-c3f6e4b1909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ABF5"/>
    <a:srgbClr val="F1F2F5"/>
    <a:srgbClr val="44536A"/>
    <a:srgbClr val="FF2C3E"/>
    <a:srgbClr val="FF5B46"/>
    <a:srgbClr val="F9F0DF"/>
    <a:srgbClr val="ECEDF1"/>
    <a:srgbClr val="DCDEDE"/>
    <a:srgbClr val="D2E0FE"/>
    <a:srgbClr val="FF53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6"/>
    <p:restoredTop sz="89274"/>
  </p:normalViewPr>
  <p:slideViewPr>
    <p:cSldViewPr snapToGrid="0">
      <p:cViewPr varScale="1">
        <p:scale>
          <a:sx n="97" d="100"/>
          <a:sy n="97" d="100"/>
        </p:scale>
        <p:origin x="12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microsoft.com/office/2018/10/relationships/authors" Targe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B64CE-182A-724B-8D02-428004BF5CFC}" type="datetimeFigureOut">
              <a:rPr lang="fr-FR" smtClean="0"/>
              <a:t>12/02/2024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63C32-F550-D74D-9CDE-8C1CD154E062}" type="slidenum">
              <a:rPr lang="fr-FR" smtClean="0"/>
              <a:t>‹N°›</a:t>
            </a:fld>
            <a:endParaRPr lang="fr-FR"/>
          </a:p>
        </p:txBody>
      </p:sp>
    </p:spTree>
    <p:extLst>
      <p:ext uri="{BB962C8B-B14F-4D97-AF65-F5344CB8AC3E}">
        <p14:creationId xmlns:p14="http://schemas.microsoft.com/office/powerpoint/2010/main" val="1179049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6</a:t>
            </a:fld>
            <a:endParaRPr lang="fr-FR"/>
          </a:p>
        </p:txBody>
      </p:sp>
    </p:spTree>
    <p:extLst>
      <p:ext uri="{BB962C8B-B14F-4D97-AF65-F5344CB8AC3E}">
        <p14:creationId xmlns:p14="http://schemas.microsoft.com/office/powerpoint/2010/main" val="573580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r>
              <a:rPr lang="fr-FR" dirty="0" err="1"/>
              <a:t>token</a:t>
            </a:r>
            <a:r>
              <a:rPr lang="fr-FR" dirty="0"/>
              <a:t> : élément le plus granulaire pour les LLM</a:t>
            </a:r>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45</a:t>
            </a:fld>
            <a:endParaRPr lang="fr-FR"/>
          </a:p>
        </p:txBody>
      </p:sp>
    </p:spTree>
    <p:extLst>
      <p:ext uri="{BB962C8B-B14F-4D97-AF65-F5344CB8AC3E}">
        <p14:creationId xmlns:p14="http://schemas.microsoft.com/office/powerpoint/2010/main" val="2463376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Calcul de probabilité</a:t>
            </a:r>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46</a:t>
            </a:fld>
            <a:endParaRPr lang="fr-FR"/>
          </a:p>
        </p:txBody>
      </p:sp>
    </p:spTree>
    <p:extLst>
      <p:ext uri="{BB962C8B-B14F-4D97-AF65-F5344CB8AC3E}">
        <p14:creationId xmlns:p14="http://schemas.microsoft.com/office/powerpoint/2010/main" val="3860162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Generic</a:t>
            </a:r>
            <a:r>
              <a:rPr lang="fr-FR" dirty="0"/>
              <a:t> entrainé avec des instructions-réponses</a:t>
            </a:r>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47</a:t>
            </a:fld>
            <a:endParaRPr lang="fr-FR"/>
          </a:p>
        </p:txBody>
      </p:sp>
    </p:spTree>
    <p:extLst>
      <p:ext uri="{BB962C8B-B14F-4D97-AF65-F5344CB8AC3E}">
        <p14:creationId xmlns:p14="http://schemas.microsoft.com/office/powerpoint/2010/main" val="3373524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Game Changer : Attention </a:t>
            </a:r>
            <a:r>
              <a:rPr lang="fr-FR" dirty="0" err="1"/>
              <a:t>is</a:t>
            </a:r>
            <a:r>
              <a:rPr lang="fr-FR" dirty="0"/>
              <a:t> All You Need</a:t>
            </a:r>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49</a:t>
            </a:fld>
            <a:endParaRPr lang="fr-FR"/>
          </a:p>
        </p:txBody>
      </p:sp>
    </p:spTree>
    <p:extLst>
      <p:ext uri="{BB962C8B-B14F-4D97-AF65-F5344CB8AC3E}">
        <p14:creationId xmlns:p14="http://schemas.microsoft.com/office/powerpoint/2010/main" val="2279252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 exemples de méthodes de fine-tuning</a:t>
            </a:r>
          </a:p>
          <a:p>
            <a:endParaRPr lang="fr-FR" dirty="0"/>
          </a:p>
          <a:p>
            <a:r>
              <a:rPr lang="fr-FR" dirty="0"/>
              <a:t>Design : - Formater la sortie </a:t>
            </a:r>
          </a:p>
          <a:p>
            <a:r>
              <a:rPr lang="fr-FR" dirty="0"/>
              <a:t>Engineering : </a:t>
            </a:r>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56</a:t>
            </a:fld>
            <a:endParaRPr lang="fr-FR"/>
          </a:p>
        </p:txBody>
      </p:sp>
    </p:spTree>
    <p:extLst>
      <p:ext uri="{BB962C8B-B14F-4D97-AF65-F5344CB8AC3E}">
        <p14:creationId xmlns:p14="http://schemas.microsoft.com/office/powerpoint/2010/main" val="3148092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60</a:t>
            </a:fld>
            <a:endParaRPr lang="fr-FR"/>
          </a:p>
        </p:txBody>
      </p:sp>
    </p:spTree>
    <p:extLst>
      <p:ext uri="{BB962C8B-B14F-4D97-AF65-F5344CB8AC3E}">
        <p14:creationId xmlns:p14="http://schemas.microsoft.com/office/powerpoint/2010/main" val="2225047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08092-7D28-D152-F247-31865893831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DA137A4-ABF3-7A48-1B99-2C7A9A2F199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2BDF5BF-86AE-FAD7-3221-20D833CFC0E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DADF973-08B5-360A-4532-1B91E8323EF2}"/>
              </a:ext>
            </a:extLst>
          </p:cNvPr>
          <p:cNvSpPr>
            <a:spLocks noGrp="1"/>
          </p:cNvSpPr>
          <p:nvPr>
            <p:ph type="sldNum" sz="quarter" idx="5"/>
          </p:nvPr>
        </p:nvSpPr>
        <p:spPr/>
        <p:txBody>
          <a:bodyPr/>
          <a:lstStyle/>
          <a:p>
            <a:fld id="{67263C32-F550-D74D-9CDE-8C1CD154E062}" type="slidenum">
              <a:rPr lang="fr-FR" smtClean="0"/>
              <a:t>61</a:t>
            </a:fld>
            <a:endParaRPr lang="fr-FR"/>
          </a:p>
        </p:txBody>
      </p:sp>
    </p:spTree>
    <p:extLst>
      <p:ext uri="{BB962C8B-B14F-4D97-AF65-F5344CB8AC3E}">
        <p14:creationId xmlns:p14="http://schemas.microsoft.com/office/powerpoint/2010/main" val="343251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Entrainements classiques des ML</a:t>
            </a:r>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9</a:t>
            </a:fld>
            <a:endParaRPr lang="fr-FR"/>
          </a:p>
        </p:txBody>
      </p:sp>
    </p:spTree>
    <p:extLst>
      <p:ext uri="{BB962C8B-B14F-4D97-AF65-F5344CB8AC3E}">
        <p14:creationId xmlns:p14="http://schemas.microsoft.com/office/powerpoint/2010/main" val="156926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Matrice ou tenseur (</a:t>
            </a:r>
            <a:r>
              <a:rPr lang="fr-FR" dirty="0" err="1"/>
              <a:t>dim</a:t>
            </a:r>
            <a:r>
              <a:rPr lang="fr-FR" dirty="0"/>
              <a:t>&gt;2) </a:t>
            </a:r>
            <a:r>
              <a:rPr lang="fr-FR" dirty="0">
                <a:sym typeface="Wingdings" pitchFamily="2" charset="2"/>
              </a:rPr>
              <a:t> </a:t>
            </a:r>
            <a:r>
              <a:rPr lang="fr-FR" dirty="0" err="1">
                <a:sym typeface="Wingdings" pitchFamily="2" charset="2"/>
              </a:rPr>
              <a:t>Tensorflow</a:t>
            </a:r>
            <a:endParaRPr lang="fr-FR" dirty="0"/>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11</a:t>
            </a:fld>
            <a:endParaRPr lang="fr-FR"/>
          </a:p>
        </p:txBody>
      </p:sp>
    </p:spTree>
    <p:extLst>
      <p:ext uri="{BB962C8B-B14F-4D97-AF65-F5344CB8AC3E}">
        <p14:creationId xmlns:p14="http://schemas.microsoft.com/office/powerpoint/2010/main" val="566980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13</a:t>
            </a:fld>
            <a:endParaRPr lang="fr-FR"/>
          </a:p>
        </p:txBody>
      </p:sp>
    </p:spTree>
    <p:extLst>
      <p:ext uri="{BB962C8B-B14F-4D97-AF65-F5344CB8AC3E}">
        <p14:creationId xmlns:p14="http://schemas.microsoft.com/office/powerpoint/2010/main" val="1406255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Caractériser une IA</a:t>
            </a:r>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14</a:t>
            </a:fld>
            <a:endParaRPr lang="fr-FR"/>
          </a:p>
        </p:txBody>
      </p:sp>
    </p:spTree>
    <p:extLst>
      <p:ext uri="{BB962C8B-B14F-4D97-AF65-F5344CB8AC3E}">
        <p14:creationId xmlns:p14="http://schemas.microsoft.com/office/powerpoint/2010/main" val="2955166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Entraînement aux instructions de base = Chien prêt à vivre avec des humains</a:t>
            </a:r>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41</a:t>
            </a:fld>
            <a:endParaRPr lang="fr-FR"/>
          </a:p>
        </p:txBody>
      </p:sp>
    </p:spTree>
    <p:extLst>
      <p:ext uri="{BB962C8B-B14F-4D97-AF65-F5344CB8AC3E}">
        <p14:creationId xmlns:p14="http://schemas.microsoft.com/office/powerpoint/2010/main" val="2133929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42</a:t>
            </a:fld>
            <a:endParaRPr lang="fr-FR"/>
          </a:p>
        </p:txBody>
      </p:sp>
    </p:spTree>
    <p:extLst>
      <p:ext uri="{BB962C8B-B14F-4D97-AF65-F5344CB8AC3E}">
        <p14:creationId xmlns:p14="http://schemas.microsoft.com/office/powerpoint/2010/main" val="3773938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43</a:t>
            </a:fld>
            <a:endParaRPr lang="fr-FR"/>
          </a:p>
        </p:txBody>
      </p:sp>
    </p:spTree>
    <p:extLst>
      <p:ext uri="{BB962C8B-B14F-4D97-AF65-F5344CB8AC3E}">
        <p14:creationId xmlns:p14="http://schemas.microsoft.com/office/powerpoint/2010/main" val="483347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 Modèles assez généralistes</a:t>
            </a:r>
          </a:p>
          <a:p>
            <a:r>
              <a:rPr lang="fr-FR" dirty="0"/>
              <a:t>2- Few-Shot ou </a:t>
            </a:r>
            <a:r>
              <a:rPr lang="fr-FR" dirty="0" err="1"/>
              <a:t>Zero</a:t>
            </a:r>
            <a:r>
              <a:rPr lang="fr-FR" dirty="0"/>
              <a:t>-Shot Learning</a:t>
            </a:r>
          </a:p>
          <a:p>
            <a:r>
              <a:rPr lang="fr-FR" dirty="0"/>
              <a:t>3- Nous n’avons pas encore atteint les limites de ces modèles</a:t>
            </a:r>
          </a:p>
        </p:txBody>
      </p:sp>
      <p:sp>
        <p:nvSpPr>
          <p:cNvPr id="4" name="Espace réservé du numéro de diapositive 3"/>
          <p:cNvSpPr>
            <a:spLocks noGrp="1"/>
          </p:cNvSpPr>
          <p:nvPr>
            <p:ph type="sldNum" sz="quarter" idx="5"/>
          </p:nvPr>
        </p:nvSpPr>
        <p:spPr/>
        <p:txBody>
          <a:bodyPr/>
          <a:lstStyle/>
          <a:p>
            <a:fld id="{67263C32-F550-D74D-9CDE-8C1CD154E062}" type="slidenum">
              <a:rPr lang="fr-FR" smtClean="0"/>
              <a:t>44</a:t>
            </a:fld>
            <a:endParaRPr lang="fr-FR"/>
          </a:p>
        </p:txBody>
      </p:sp>
    </p:spTree>
    <p:extLst>
      <p:ext uri="{BB962C8B-B14F-4D97-AF65-F5344CB8AC3E}">
        <p14:creationId xmlns:p14="http://schemas.microsoft.com/office/powerpoint/2010/main" val="3908473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Book Antiqua" panose="0204060205030503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AC87AB-CBE0-41C4-AC59-32D7795A2A13}"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3D16B-1F1A-4A37-99AD-A88DE0EB7EE0}" type="slidenum">
              <a:rPr lang="en-US" smtClean="0"/>
              <a:t>‹N°›</a:t>
            </a:fld>
            <a:endParaRPr lang="en-US"/>
          </a:p>
        </p:txBody>
      </p:sp>
    </p:spTree>
    <p:extLst>
      <p:ext uri="{BB962C8B-B14F-4D97-AF65-F5344CB8AC3E}">
        <p14:creationId xmlns:p14="http://schemas.microsoft.com/office/powerpoint/2010/main" val="210405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ook Antiqua" panose="02040602050305030304" pitchFamily="18"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AC87AB-CBE0-41C4-AC59-32D7795A2A13}"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3D16B-1F1A-4A37-99AD-A88DE0EB7EE0}" type="slidenum">
              <a:rPr lang="en-US" smtClean="0"/>
              <a:t>‹N°›</a:t>
            </a:fld>
            <a:endParaRPr lang="en-US"/>
          </a:p>
        </p:txBody>
      </p:sp>
    </p:spTree>
    <p:extLst>
      <p:ext uri="{BB962C8B-B14F-4D97-AF65-F5344CB8AC3E}">
        <p14:creationId xmlns:p14="http://schemas.microsoft.com/office/powerpoint/2010/main" val="1957453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Book Antiqua" panose="02040602050305030304" pitchFamily="18"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AC87AB-CBE0-41C4-AC59-32D7795A2A13}"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3D16B-1F1A-4A37-99AD-A88DE0EB7EE0}" type="slidenum">
              <a:rPr lang="en-US" smtClean="0"/>
              <a:t>‹N°›</a:t>
            </a:fld>
            <a:endParaRPr lang="en-US"/>
          </a:p>
        </p:txBody>
      </p:sp>
    </p:spTree>
    <p:extLst>
      <p:ext uri="{BB962C8B-B14F-4D97-AF65-F5344CB8AC3E}">
        <p14:creationId xmlns:p14="http://schemas.microsoft.com/office/powerpoint/2010/main" val="268350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6048A-C386-1802-99FE-3F6ACA6A9D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D408AD7-CBF0-85AC-E290-1286E619DE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E88B34F-B663-4AED-F478-E31CD3E5B522}"/>
              </a:ext>
            </a:extLst>
          </p:cNvPr>
          <p:cNvSpPr>
            <a:spLocks noGrp="1"/>
          </p:cNvSpPr>
          <p:nvPr>
            <p:ph type="dt" sz="half" idx="10"/>
          </p:nvPr>
        </p:nvSpPr>
        <p:spPr/>
        <p:txBody>
          <a:bodyPr/>
          <a:lstStyle/>
          <a:p>
            <a:fld id="{D614488B-273E-43A4-940E-1ECB7B7936E2}" type="datetimeFigureOut">
              <a:rPr lang="en-GB" smtClean="0"/>
              <a:t>12/02/2024</a:t>
            </a:fld>
            <a:endParaRPr lang="en-GB"/>
          </a:p>
        </p:txBody>
      </p:sp>
      <p:sp>
        <p:nvSpPr>
          <p:cNvPr id="5" name="Footer Placeholder 4">
            <a:extLst>
              <a:ext uri="{FF2B5EF4-FFF2-40B4-BE49-F238E27FC236}">
                <a16:creationId xmlns:a16="http://schemas.microsoft.com/office/drawing/2014/main" id="{D9C47066-782E-397A-9FCE-E23E14959B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F381BB-6F25-5F11-2BBD-8C3C0CAC3CB9}"/>
              </a:ext>
            </a:extLst>
          </p:cNvPr>
          <p:cNvSpPr>
            <a:spLocks noGrp="1"/>
          </p:cNvSpPr>
          <p:nvPr>
            <p:ph type="sldNum" sz="quarter" idx="12"/>
          </p:nvPr>
        </p:nvSpPr>
        <p:spPr/>
        <p:txBody>
          <a:bodyPr/>
          <a:lstStyle/>
          <a:p>
            <a:fld id="{D0DE5B3C-176B-4C7C-B9A0-690A1D1735B2}" type="slidenum">
              <a:rPr lang="en-GB" smtClean="0"/>
              <a:t>‹N°›</a:t>
            </a:fld>
            <a:endParaRPr lang="en-GB"/>
          </a:p>
        </p:txBody>
      </p:sp>
    </p:spTree>
    <p:extLst>
      <p:ext uri="{BB962C8B-B14F-4D97-AF65-F5344CB8AC3E}">
        <p14:creationId xmlns:p14="http://schemas.microsoft.com/office/powerpoint/2010/main" val="1790363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2047-C58C-9831-9245-0DE72D9986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13F59C-C3F1-5E79-B8DC-AEBDA5ACDD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1509AC-5858-7713-5F70-4CFDE7592AF8}"/>
              </a:ext>
            </a:extLst>
          </p:cNvPr>
          <p:cNvSpPr>
            <a:spLocks noGrp="1"/>
          </p:cNvSpPr>
          <p:nvPr>
            <p:ph type="dt" sz="half" idx="10"/>
          </p:nvPr>
        </p:nvSpPr>
        <p:spPr/>
        <p:txBody>
          <a:bodyPr/>
          <a:lstStyle/>
          <a:p>
            <a:fld id="{D614488B-273E-43A4-940E-1ECB7B7936E2}" type="datetimeFigureOut">
              <a:rPr lang="en-GB" smtClean="0"/>
              <a:t>12/02/2024</a:t>
            </a:fld>
            <a:endParaRPr lang="en-GB"/>
          </a:p>
        </p:txBody>
      </p:sp>
      <p:sp>
        <p:nvSpPr>
          <p:cNvPr id="5" name="Footer Placeholder 4">
            <a:extLst>
              <a:ext uri="{FF2B5EF4-FFF2-40B4-BE49-F238E27FC236}">
                <a16:creationId xmlns:a16="http://schemas.microsoft.com/office/drawing/2014/main" id="{2BD14D4A-D7F2-4170-F52B-FE39A9EE37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FF85EE-B93D-3403-A04F-393026B7CD36}"/>
              </a:ext>
            </a:extLst>
          </p:cNvPr>
          <p:cNvSpPr>
            <a:spLocks noGrp="1"/>
          </p:cNvSpPr>
          <p:nvPr>
            <p:ph type="sldNum" sz="quarter" idx="12"/>
          </p:nvPr>
        </p:nvSpPr>
        <p:spPr/>
        <p:txBody>
          <a:bodyPr/>
          <a:lstStyle/>
          <a:p>
            <a:fld id="{D0DE5B3C-176B-4C7C-B9A0-690A1D1735B2}" type="slidenum">
              <a:rPr lang="en-GB" smtClean="0"/>
              <a:t>‹N°›</a:t>
            </a:fld>
            <a:endParaRPr lang="en-GB"/>
          </a:p>
        </p:txBody>
      </p:sp>
    </p:spTree>
    <p:extLst>
      <p:ext uri="{BB962C8B-B14F-4D97-AF65-F5344CB8AC3E}">
        <p14:creationId xmlns:p14="http://schemas.microsoft.com/office/powerpoint/2010/main" val="2532722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908A-0656-677E-A9AA-6995836A4B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ECB9CAF-844A-8D71-EA38-7943614347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B2297F-BFA1-8CA5-703D-05B21211C177}"/>
              </a:ext>
            </a:extLst>
          </p:cNvPr>
          <p:cNvSpPr>
            <a:spLocks noGrp="1"/>
          </p:cNvSpPr>
          <p:nvPr>
            <p:ph type="dt" sz="half" idx="10"/>
          </p:nvPr>
        </p:nvSpPr>
        <p:spPr/>
        <p:txBody>
          <a:bodyPr/>
          <a:lstStyle/>
          <a:p>
            <a:fld id="{D614488B-273E-43A4-940E-1ECB7B7936E2}" type="datetimeFigureOut">
              <a:rPr lang="en-GB" smtClean="0"/>
              <a:t>12/02/2024</a:t>
            </a:fld>
            <a:endParaRPr lang="en-GB"/>
          </a:p>
        </p:txBody>
      </p:sp>
      <p:sp>
        <p:nvSpPr>
          <p:cNvPr id="5" name="Footer Placeholder 4">
            <a:extLst>
              <a:ext uri="{FF2B5EF4-FFF2-40B4-BE49-F238E27FC236}">
                <a16:creationId xmlns:a16="http://schemas.microsoft.com/office/drawing/2014/main" id="{7799EB96-584B-5DBE-EC86-27E5F99598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2E66AD-0A7D-BA5B-CD75-213EECDF7C81}"/>
              </a:ext>
            </a:extLst>
          </p:cNvPr>
          <p:cNvSpPr>
            <a:spLocks noGrp="1"/>
          </p:cNvSpPr>
          <p:nvPr>
            <p:ph type="sldNum" sz="quarter" idx="12"/>
          </p:nvPr>
        </p:nvSpPr>
        <p:spPr/>
        <p:txBody>
          <a:bodyPr/>
          <a:lstStyle/>
          <a:p>
            <a:fld id="{D0DE5B3C-176B-4C7C-B9A0-690A1D1735B2}" type="slidenum">
              <a:rPr lang="en-GB" smtClean="0"/>
              <a:t>‹N°›</a:t>
            </a:fld>
            <a:endParaRPr lang="en-GB"/>
          </a:p>
        </p:txBody>
      </p:sp>
    </p:spTree>
    <p:extLst>
      <p:ext uri="{BB962C8B-B14F-4D97-AF65-F5344CB8AC3E}">
        <p14:creationId xmlns:p14="http://schemas.microsoft.com/office/powerpoint/2010/main" val="2590395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CE532-3550-F9C1-4186-8CE6608FDF9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A7E78DE-5B43-65E6-DD2B-13815F7D1F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4B4D342-F81B-D1A0-3FE8-58FDFD74F5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E4211F2-CC4B-C091-AE76-323CF176A44D}"/>
              </a:ext>
            </a:extLst>
          </p:cNvPr>
          <p:cNvSpPr>
            <a:spLocks noGrp="1"/>
          </p:cNvSpPr>
          <p:nvPr>
            <p:ph type="dt" sz="half" idx="10"/>
          </p:nvPr>
        </p:nvSpPr>
        <p:spPr/>
        <p:txBody>
          <a:bodyPr/>
          <a:lstStyle/>
          <a:p>
            <a:fld id="{D614488B-273E-43A4-940E-1ECB7B7936E2}" type="datetimeFigureOut">
              <a:rPr lang="en-GB" smtClean="0"/>
              <a:t>12/02/2024</a:t>
            </a:fld>
            <a:endParaRPr lang="en-GB"/>
          </a:p>
        </p:txBody>
      </p:sp>
      <p:sp>
        <p:nvSpPr>
          <p:cNvPr id="6" name="Footer Placeholder 5">
            <a:extLst>
              <a:ext uri="{FF2B5EF4-FFF2-40B4-BE49-F238E27FC236}">
                <a16:creationId xmlns:a16="http://schemas.microsoft.com/office/drawing/2014/main" id="{255DCD86-6C5B-8D4C-67F6-07F8F84D4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6C515D5-13A6-59FB-140F-8031A200E31F}"/>
              </a:ext>
            </a:extLst>
          </p:cNvPr>
          <p:cNvSpPr>
            <a:spLocks noGrp="1"/>
          </p:cNvSpPr>
          <p:nvPr>
            <p:ph type="sldNum" sz="quarter" idx="12"/>
          </p:nvPr>
        </p:nvSpPr>
        <p:spPr/>
        <p:txBody>
          <a:bodyPr/>
          <a:lstStyle/>
          <a:p>
            <a:fld id="{D0DE5B3C-176B-4C7C-B9A0-690A1D1735B2}" type="slidenum">
              <a:rPr lang="en-GB" smtClean="0"/>
              <a:t>‹N°›</a:t>
            </a:fld>
            <a:endParaRPr lang="en-GB"/>
          </a:p>
        </p:txBody>
      </p:sp>
    </p:spTree>
    <p:extLst>
      <p:ext uri="{BB962C8B-B14F-4D97-AF65-F5344CB8AC3E}">
        <p14:creationId xmlns:p14="http://schemas.microsoft.com/office/powerpoint/2010/main" val="8650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72F1-AA2D-0A0F-055A-87044129E3B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A335C0A-7900-E6B1-8D3F-06614A388F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41CE4C-7127-A739-F6A3-1C8BF91F13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8DF4725-428C-6788-B5D3-0D14DE27B8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112B1E-FC7D-B58A-E605-5D7BB16F78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89D0F0-F37F-2B59-47B2-369DE347D772}"/>
              </a:ext>
            </a:extLst>
          </p:cNvPr>
          <p:cNvSpPr>
            <a:spLocks noGrp="1"/>
          </p:cNvSpPr>
          <p:nvPr>
            <p:ph type="dt" sz="half" idx="10"/>
          </p:nvPr>
        </p:nvSpPr>
        <p:spPr/>
        <p:txBody>
          <a:bodyPr/>
          <a:lstStyle/>
          <a:p>
            <a:fld id="{D614488B-273E-43A4-940E-1ECB7B7936E2}" type="datetimeFigureOut">
              <a:rPr lang="en-GB" smtClean="0"/>
              <a:t>12/02/2024</a:t>
            </a:fld>
            <a:endParaRPr lang="en-GB"/>
          </a:p>
        </p:txBody>
      </p:sp>
      <p:sp>
        <p:nvSpPr>
          <p:cNvPr id="8" name="Footer Placeholder 7">
            <a:extLst>
              <a:ext uri="{FF2B5EF4-FFF2-40B4-BE49-F238E27FC236}">
                <a16:creationId xmlns:a16="http://schemas.microsoft.com/office/drawing/2014/main" id="{676EDAFC-A501-A2DF-0399-1F3D75D920A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502A5C-9656-AE9E-E509-301E97F93A8B}"/>
              </a:ext>
            </a:extLst>
          </p:cNvPr>
          <p:cNvSpPr>
            <a:spLocks noGrp="1"/>
          </p:cNvSpPr>
          <p:nvPr>
            <p:ph type="sldNum" sz="quarter" idx="12"/>
          </p:nvPr>
        </p:nvSpPr>
        <p:spPr/>
        <p:txBody>
          <a:bodyPr/>
          <a:lstStyle/>
          <a:p>
            <a:fld id="{D0DE5B3C-176B-4C7C-B9A0-690A1D1735B2}" type="slidenum">
              <a:rPr lang="en-GB" smtClean="0"/>
              <a:t>‹N°›</a:t>
            </a:fld>
            <a:endParaRPr lang="en-GB"/>
          </a:p>
        </p:txBody>
      </p:sp>
    </p:spTree>
    <p:extLst>
      <p:ext uri="{BB962C8B-B14F-4D97-AF65-F5344CB8AC3E}">
        <p14:creationId xmlns:p14="http://schemas.microsoft.com/office/powerpoint/2010/main" val="530734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C808-E9EA-2A90-49C1-0388564661D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D769483-B619-529B-4655-9CC4E25F58AD}"/>
              </a:ext>
            </a:extLst>
          </p:cNvPr>
          <p:cNvSpPr>
            <a:spLocks noGrp="1"/>
          </p:cNvSpPr>
          <p:nvPr>
            <p:ph type="dt" sz="half" idx="10"/>
          </p:nvPr>
        </p:nvSpPr>
        <p:spPr/>
        <p:txBody>
          <a:bodyPr/>
          <a:lstStyle/>
          <a:p>
            <a:fld id="{D614488B-273E-43A4-940E-1ECB7B7936E2}" type="datetimeFigureOut">
              <a:rPr lang="en-GB" smtClean="0"/>
              <a:t>12/02/2024</a:t>
            </a:fld>
            <a:endParaRPr lang="en-GB"/>
          </a:p>
        </p:txBody>
      </p:sp>
      <p:sp>
        <p:nvSpPr>
          <p:cNvPr id="4" name="Footer Placeholder 3">
            <a:extLst>
              <a:ext uri="{FF2B5EF4-FFF2-40B4-BE49-F238E27FC236}">
                <a16:creationId xmlns:a16="http://schemas.microsoft.com/office/drawing/2014/main" id="{52A2D8FA-8418-DD06-2FA8-09C20342A6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7607D6-2808-D0C3-8FD7-FAC1379EE40B}"/>
              </a:ext>
            </a:extLst>
          </p:cNvPr>
          <p:cNvSpPr>
            <a:spLocks noGrp="1"/>
          </p:cNvSpPr>
          <p:nvPr>
            <p:ph type="sldNum" sz="quarter" idx="12"/>
          </p:nvPr>
        </p:nvSpPr>
        <p:spPr/>
        <p:txBody>
          <a:bodyPr/>
          <a:lstStyle/>
          <a:p>
            <a:fld id="{D0DE5B3C-176B-4C7C-B9A0-690A1D1735B2}" type="slidenum">
              <a:rPr lang="en-GB" smtClean="0"/>
              <a:t>‹N°›</a:t>
            </a:fld>
            <a:endParaRPr lang="en-GB"/>
          </a:p>
        </p:txBody>
      </p:sp>
    </p:spTree>
    <p:extLst>
      <p:ext uri="{BB962C8B-B14F-4D97-AF65-F5344CB8AC3E}">
        <p14:creationId xmlns:p14="http://schemas.microsoft.com/office/powerpoint/2010/main" val="3685463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7D0AC-0CA3-EAD2-2454-DBEC0A37EDED}"/>
              </a:ext>
            </a:extLst>
          </p:cNvPr>
          <p:cNvSpPr>
            <a:spLocks noGrp="1"/>
          </p:cNvSpPr>
          <p:nvPr>
            <p:ph type="dt" sz="half" idx="10"/>
          </p:nvPr>
        </p:nvSpPr>
        <p:spPr/>
        <p:txBody>
          <a:bodyPr/>
          <a:lstStyle/>
          <a:p>
            <a:fld id="{D614488B-273E-43A4-940E-1ECB7B7936E2}" type="datetimeFigureOut">
              <a:rPr lang="en-GB" smtClean="0"/>
              <a:t>12/02/2024</a:t>
            </a:fld>
            <a:endParaRPr lang="en-GB"/>
          </a:p>
        </p:txBody>
      </p:sp>
      <p:sp>
        <p:nvSpPr>
          <p:cNvPr id="3" name="Footer Placeholder 2">
            <a:extLst>
              <a:ext uri="{FF2B5EF4-FFF2-40B4-BE49-F238E27FC236}">
                <a16:creationId xmlns:a16="http://schemas.microsoft.com/office/drawing/2014/main" id="{234B52C2-132A-EC4B-DFF4-1655DFCAF68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635DCBE-9865-3E05-F3E9-FB2F1EA6EB59}"/>
              </a:ext>
            </a:extLst>
          </p:cNvPr>
          <p:cNvSpPr>
            <a:spLocks noGrp="1"/>
          </p:cNvSpPr>
          <p:nvPr>
            <p:ph type="sldNum" sz="quarter" idx="12"/>
          </p:nvPr>
        </p:nvSpPr>
        <p:spPr/>
        <p:txBody>
          <a:bodyPr/>
          <a:lstStyle/>
          <a:p>
            <a:fld id="{D0DE5B3C-176B-4C7C-B9A0-690A1D1735B2}" type="slidenum">
              <a:rPr lang="en-GB" smtClean="0"/>
              <a:t>‹N°›</a:t>
            </a:fld>
            <a:endParaRPr lang="en-GB"/>
          </a:p>
        </p:txBody>
      </p:sp>
    </p:spTree>
    <p:extLst>
      <p:ext uri="{BB962C8B-B14F-4D97-AF65-F5344CB8AC3E}">
        <p14:creationId xmlns:p14="http://schemas.microsoft.com/office/powerpoint/2010/main" val="554819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541B7-56FC-462E-639D-E831E4BC3C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27E3CE7-8305-1E2A-7797-97810C565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713EAA2-B162-D3EA-2CEA-6D10BA2C7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33FE0-DC14-6D7E-FAEB-4983068E482B}"/>
              </a:ext>
            </a:extLst>
          </p:cNvPr>
          <p:cNvSpPr>
            <a:spLocks noGrp="1"/>
          </p:cNvSpPr>
          <p:nvPr>
            <p:ph type="dt" sz="half" idx="10"/>
          </p:nvPr>
        </p:nvSpPr>
        <p:spPr/>
        <p:txBody>
          <a:bodyPr/>
          <a:lstStyle/>
          <a:p>
            <a:fld id="{D614488B-273E-43A4-940E-1ECB7B7936E2}" type="datetimeFigureOut">
              <a:rPr lang="en-GB" smtClean="0"/>
              <a:t>12/02/2024</a:t>
            </a:fld>
            <a:endParaRPr lang="en-GB"/>
          </a:p>
        </p:txBody>
      </p:sp>
      <p:sp>
        <p:nvSpPr>
          <p:cNvPr id="6" name="Footer Placeholder 5">
            <a:extLst>
              <a:ext uri="{FF2B5EF4-FFF2-40B4-BE49-F238E27FC236}">
                <a16:creationId xmlns:a16="http://schemas.microsoft.com/office/drawing/2014/main" id="{8BB30C36-B6A1-E190-0322-4132B4952B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4F04B1-DBC3-D40A-C9F8-03551FF64387}"/>
              </a:ext>
            </a:extLst>
          </p:cNvPr>
          <p:cNvSpPr>
            <a:spLocks noGrp="1"/>
          </p:cNvSpPr>
          <p:nvPr>
            <p:ph type="sldNum" sz="quarter" idx="12"/>
          </p:nvPr>
        </p:nvSpPr>
        <p:spPr/>
        <p:txBody>
          <a:bodyPr/>
          <a:lstStyle/>
          <a:p>
            <a:fld id="{D0DE5B3C-176B-4C7C-B9A0-690A1D1735B2}" type="slidenum">
              <a:rPr lang="en-GB" smtClean="0"/>
              <a:t>‹N°›</a:t>
            </a:fld>
            <a:endParaRPr lang="en-GB"/>
          </a:p>
        </p:txBody>
      </p:sp>
    </p:spTree>
    <p:extLst>
      <p:ext uri="{BB962C8B-B14F-4D97-AF65-F5344CB8AC3E}">
        <p14:creationId xmlns:p14="http://schemas.microsoft.com/office/powerpoint/2010/main" val="6131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ook Antiqua" panose="0204060205030503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AC87AB-CBE0-41C4-AC59-32D7795A2A13}"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3D16B-1F1A-4A37-99AD-A88DE0EB7EE0}" type="slidenum">
              <a:rPr lang="en-US" smtClean="0"/>
              <a:t>‹N°›</a:t>
            </a:fld>
            <a:endParaRPr lang="en-US"/>
          </a:p>
        </p:txBody>
      </p:sp>
    </p:spTree>
    <p:extLst>
      <p:ext uri="{BB962C8B-B14F-4D97-AF65-F5344CB8AC3E}">
        <p14:creationId xmlns:p14="http://schemas.microsoft.com/office/powerpoint/2010/main" val="4209283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939B-F7DA-5269-DD53-3DAB4508C9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0F5E583-B5C3-5A02-8EFB-E80482D7AF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5AAE92-36F0-5CF4-8A3D-E6C02CBF4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2238C0-7597-7819-3727-D5B2F0C09B63}"/>
              </a:ext>
            </a:extLst>
          </p:cNvPr>
          <p:cNvSpPr>
            <a:spLocks noGrp="1"/>
          </p:cNvSpPr>
          <p:nvPr>
            <p:ph type="dt" sz="half" idx="10"/>
          </p:nvPr>
        </p:nvSpPr>
        <p:spPr/>
        <p:txBody>
          <a:bodyPr/>
          <a:lstStyle/>
          <a:p>
            <a:fld id="{D614488B-273E-43A4-940E-1ECB7B7936E2}" type="datetimeFigureOut">
              <a:rPr lang="en-GB" smtClean="0"/>
              <a:t>12/02/2024</a:t>
            </a:fld>
            <a:endParaRPr lang="en-GB"/>
          </a:p>
        </p:txBody>
      </p:sp>
      <p:sp>
        <p:nvSpPr>
          <p:cNvPr id="6" name="Footer Placeholder 5">
            <a:extLst>
              <a:ext uri="{FF2B5EF4-FFF2-40B4-BE49-F238E27FC236}">
                <a16:creationId xmlns:a16="http://schemas.microsoft.com/office/drawing/2014/main" id="{8B5FE2EB-0D8C-9CAC-D7FA-E7A9956D8C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CF0103-166B-03D3-915E-C0800B139B91}"/>
              </a:ext>
            </a:extLst>
          </p:cNvPr>
          <p:cNvSpPr>
            <a:spLocks noGrp="1"/>
          </p:cNvSpPr>
          <p:nvPr>
            <p:ph type="sldNum" sz="quarter" idx="12"/>
          </p:nvPr>
        </p:nvSpPr>
        <p:spPr/>
        <p:txBody>
          <a:bodyPr/>
          <a:lstStyle/>
          <a:p>
            <a:fld id="{D0DE5B3C-176B-4C7C-B9A0-690A1D1735B2}" type="slidenum">
              <a:rPr lang="en-GB" smtClean="0"/>
              <a:t>‹N°›</a:t>
            </a:fld>
            <a:endParaRPr lang="en-GB"/>
          </a:p>
        </p:txBody>
      </p:sp>
    </p:spTree>
    <p:extLst>
      <p:ext uri="{BB962C8B-B14F-4D97-AF65-F5344CB8AC3E}">
        <p14:creationId xmlns:p14="http://schemas.microsoft.com/office/powerpoint/2010/main" val="2780538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8021-38C2-BF42-77E6-0FDDB4FDCC2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05E9858-CEC5-3CE6-7A14-706A0EE9B0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9E1940-7F37-1CAE-D93C-CB567D6FD5C8}"/>
              </a:ext>
            </a:extLst>
          </p:cNvPr>
          <p:cNvSpPr>
            <a:spLocks noGrp="1"/>
          </p:cNvSpPr>
          <p:nvPr>
            <p:ph type="dt" sz="half" idx="10"/>
          </p:nvPr>
        </p:nvSpPr>
        <p:spPr/>
        <p:txBody>
          <a:bodyPr/>
          <a:lstStyle/>
          <a:p>
            <a:fld id="{D614488B-273E-43A4-940E-1ECB7B7936E2}" type="datetimeFigureOut">
              <a:rPr lang="en-GB" smtClean="0"/>
              <a:t>12/02/2024</a:t>
            </a:fld>
            <a:endParaRPr lang="en-GB"/>
          </a:p>
        </p:txBody>
      </p:sp>
      <p:sp>
        <p:nvSpPr>
          <p:cNvPr id="5" name="Footer Placeholder 4">
            <a:extLst>
              <a:ext uri="{FF2B5EF4-FFF2-40B4-BE49-F238E27FC236}">
                <a16:creationId xmlns:a16="http://schemas.microsoft.com/office/drawing/2014/main" id="{D673B29E-79A6-393C-71AE-63D07EA87F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0EA55E-401B-1B6A-2521-CBA86868C26E}"/>
              </a:ext>
            </a:extLst>
          </p:cNvPr>
          <p:cNvSpPr>
            <a:spLocks noGrp="1"/>
          </p:cNvSpPr>
          <p:nvPr>
            <p:ph type="sldNum" sz="quarter" idx="12"/>
          </p:nvPr>
        </p:nvSpPr>
        <p:spPr/>
        <p:txBody>
          <a:bodyPr/>
          <a:lstStyle/>
          <a:p>
            <a:fld id="{D0DE5B3C-176B-4C7C-B9A0-690A1D1735B2}" type="slidenum">
              <a:rPr lang="en-GB" smtClean="0"/>
              <a:t>‹N°›</a:t>
            </a:fld>
            <a:endParaRPr lang="en-GB"/>
          </a:p>
        </p:txBody>
      </p:sp>
    </p:spTree>
    <p:extLst>
      <p:ext uri="{BB962C8B-B14F-4D97-AF65-F5344CB8AC3E}">
        <p14:creationId xmlns:p14="http://schemas.microsoft.com/office/powerpoint/2010/main" val="1553280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4656F2-753E-7E58-0700-A3264A3BB1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A237AB-D094-7785-7B28-B6D53C0DE8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0FA851-999C-B5DA-58F8-803999F89626}"/>
              </a:ext>
            </a:extLst>
          </p:cNvPr>
          <p:cNvSpPr>
            <a:spLocks noGrp="1"/>
          </p:cNvSpPr>
          <p:nvPr>
            <p:ph type="dt" sz="half" idx="10"/>
          </p:nvPr>
        </p:nvSpPr>
        <p:spPr/>
        <p:txBody>
          <a:bodyPr/>
          <a:lstStyle/>
          <a:p>
            <a:fld id="{D614488B-273E-43A4-940E-1ECB7B7936E2}" type="datetimeFigureOut">
              <a:rPr lang="en-GB" smtClean="0"/>
              <a:t>12/02/2024</a:t>
            </a:fld>
            <a:endParaRPr lang="en-GB"/>
          </a:p>
        </p:txBody>
      </p:sp>
      <p:sp>
        <p:nvSpPr>
          <p:cNvPr id="5" name="Footer Placeholder 4">
            <a:extLst>
              <a:ext uri="{FF2B5EF4-FFF2-40B4-BE49-F238E27FC236}">
                <a16:creationId xmlns:a16="http://schemas.microsoft.com/office/drawing/2014/main" id="{14143108-C629-C155-AE7F-73D87875CB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DCDD55-EE86-A124-408A-F12A5111F14F}"/>
              </a:ext>
            </a:extLst>
          </p:cNvPr>
          <p:cNvSpPr>
            <a:spLocks noGrp="1"/>
          </p:cNvSpPr>
          <p:nvPr>
            <p:ph type="sldNum" sz="quarter" idx="12"/>
          </p:nvPr>
        </p:nvSpPr>
        <p:spPr/>
        <p:txBody>
          <a:bodyPr/>
          <a:lstStyle/>
          <a:p>
            <a:fld id="{D0DE5B3C-176B-4C7C-B9A0-690A1D1735B2}" type="slidenum">
              <a:rPr lang="en-GB" smtClean="0"/>
              <a:t>‹N°›</a:t>
            </a:fld>
            <a:endParaRPr lang="en-GB"/>
          </a:p>
        </p:txBody>
      </p:sp>
    </p:spTree>
    <p:extLst>
      <p:ext uri="{BB962C8B-B14F-4D97-AF65-F5344CB8AC3E}">
        <p14:creationId xmlns:p14="http://schemas.microsoft.com/office/powerpoint/2010/main" val="2737650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AC87AB-CBE0-41C4-AC59-32D7795A2A13}"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3D16B-1F1A-4A37-99AD-A88DE0EB7EE0}" type="slidenum">
              <a:rPr lang="en-US" smtClean="0"/>
              <a:t>‹N°›</a:t>
            </a:fld>
            <a:endParaRPr lang="en-US"/>
          </a:p>
        </p:txBody>
      </p:sp>
    </p:spTree>
    <p:extLst>
      <p:ext uri="{BB962C8B-B14F-4D97-AF65-F5344CB8AC3E}">
        <p14:creationId xmlns:p14="http://schemas.microsoft.com/office/powerpoint/2010/main" val="4042061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ook Antiqua" panose="02040602050305030304" pitchFamily="18"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AC87AB-CBE0-41C4-AC59-32D7795A2A13}"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3D16B-1F1A-4A37-99AD-A88DE0EB7EE0}" type="slidenum">
              <a:rPr lang="en-US" smtClean="0"/>
              <a:t>‹N°›</a:t>
            </a:fld>
            <a:endParaRPr lang="en-US"/>
          </a:p>
        </p:txBody>
      </p:sp>
    </p:spTree>
    <p:extLst>
      <p:ext uri="{BB962C8B-B14F-4D97-AF65-F5344CB8AC3E}">
        <p14:creationId xmlns:p14="http://schemas.microsoft.com/office/powerpoint/2010/main" val="1098381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Book Antiqua" panose="0204060205030503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AC87AB-CBE0-41C4-AC59-32D7795A2A13}" type="datetimeFigureOut">
              <a:rPr lang="en-US" smtClean="0"/>
              <a:t>2/12/24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A3D16B-1F1A-4A37-99AD-A88DE0EB7EE0}" type="slidenum">
              <a:rPr lang="en-US" smtClean="0"/>
              <a:t>‹N°›</a:t>
            </a:fld>
            <a:endParaRPr lang="en-US"/>
          </a:p>
        </p:txBody>
      </p:sp>
    </p:spTree>
    <p:extLst>
      <p:ext uri="{BB962C8B-B14F-4D97-AF65-F5344CB8AC3E}">
        <p14:creationId xmlns:p14="http://schemas.microsoft.com/office/powerpoint/2010/main" val="170550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ook Antiqua" panose="02040602050305030304" pitchFamily="18"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AC87AB-CBE0-41C4-AC59-32D7795A2A13}" type="datetimeFigureOut">
              <a:rPr lang="en-US" smtClean="0"/>
              <a:t>2/12/24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A3D16B-1F1A-4A37-99AD-A88DE0EB7EE0}" type="slidenum">
              <a:rPr lang="en-US" smtClean="0"/>
              <a:t>‹N°›</a:t>
            </a:fld>
            <a:endParaRPr lang="en-US"/>
          </a:p>
        </p:txBody>
      </p:sp>
    </p:spTree>
    <p:extLst>
      <p:ext uri="{BB962C8B-B14F-4D97-AF65-F5344CB8AC3E}">
        <p14:creationId xmlns:p14="http://schemas.microsoft.com/office/powerpoint/2010/main" val="746887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AC87AB-CBE0-41C4-AC59-32D7795A2A13}" type="datetimeFigureOut">
              <a:rPr lang="en-US" smtClean="0"/>
              <a:t>2/12/24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A3D16B-1F1A-4A37-99AD-A88DE0EB7EE0}" type="slidenum">
              <a:rPr lang="en-US" smtClean="0"/>
              <a:t>‹N°›</a:t>
            </a:fld>
            <a:endParaRPr lang="en-US"/>
          </a:p>
        </p:txBody>
      </p:sp>
    </p:spTree>
    <p:extLst>
      <p:ext uri="{BB962C8B-B14F-4D97-AF65-F5344CB8AC3E}">
        <p14:creationId xmlns:p14="http://schemas.microsoft.com/office/powerpoint/2010/main" val="652870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Book Antiqua" panose="02040602050305030304"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AC87AB-CBE0-41C4-AC59-32D7795A2A13}"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3D16B-1F1A-4A37-99AD-A88DE0EB7EE0}" type="slidenum">
              <a:rPr lang="en-US" smtClean="0"/>
              <a:t>‹N°›</a:t>
            </a:fld>
            <a:endParaRPr lang="en-US"/>
          </a:p>
        </p:txBody>
      </p:sp>
    </p:spTree>
    <p:extLst>
      <p:ext uri="{BB962C8B-B14F-4D97-AF65-F5344CB8AC3E}">
        <p14:creationId xmlns:p14="http://schemas.microsoft.com/office/powerpoint/2010/main" val="98448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Book Antiqua" panose="02040602050305030304" pitchFamily="18" charset="0"/>
              </a:defRPr>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AC87AB-CBE0-41C4-AC59-32D7795A2A13}"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3D16B-1F1A-4A37-99AD-A88DE0EB7EE0}" type="slidenum">
              <a:rPr lang="en-US" smtClean="0"/>
              <a:t>‹N°›</a:t>
            </a:fld>
            <a:endParaRPr lang="en-US"/>
          </a:p>
        </p:txBody>
      </p:sp>
    </p:spTree>
    <p:extLst>
      <p:ext uri="{BB962C8B-B14F-4D97-AF65-F5344CB8AC3E}">
        <p14:creationId xmlns:p14="http://schemas.microsoft.com/office/powerpoint/2010/main" val="393558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D7D44B-CC3F-49DB-8C83-755405EA48DF}"/>
              </a:ext>
            </a:extLst>
          </p:cNvPr>
          <p:cNvPicPr>
            <a:picLocks noChangeAspect="1"/>
          </p:cNvPicPr>
          <p:nvPr userDrawn="1"/>
        </p:nvPicPr>
        <p:blipFill>
          <a:blip r:embed="rId13"/>
          <a:stretch>
            <a:fillRect/>
          </a:stretch>
        </p:blipFill>
        <p:spPr>
          <a:xfrm>
            <a:off x="0" y="6613864"/>
            <a:ext cx="12192000" cy="279647"/>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EAC87AB-CBE0-41C4-AC59-32D7795A2A13}" type="datetimeFigureOut">
              <a:rPr lang="en-US" smtClean="0"/>
              <a:t>2/12/24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48A3D16B-1F1A-4A37-99AD-A88DE0EB7EE0}" type="slidenum">
              <a:rPr lang="en-US" smtClean="0"/>
              <a:t>‹N°›</a:t>
            </a:fld>
            <a:endParaRPr lang="en-US"/>
          </a:p>
        </p:txBody>
      </p:sp>
      <p:pic>
        <p:nvPicPr>
          <p:cNvPr id="10" name="Image 9">
            <a:extLst>
              <a:ext uri="{FF2B5EF4-FFF2-40B4-BE49-F238E27FC236}">
                <a16:creationId xmlns:a16="http://schemas.microsoft.com/office/drawing/2014/main" id="{1E6A5445-D3B4-4F19-BAE7-3EBD5A82B634}"/>
              </a:ext>
            </a:extLst>
          </p:cNvPr>
          <p:cNvPicPr>
            <a:picLocks noChangeAspect="1"/>
          </p:cNvPicPr>
          <p:nvPr/>
        </p:nvPicPr>
        <p:blipFill>
          <a:blip r:embed="rId14"/>
          <a:stretch>
            <a:fillRect/>
          </a:stretch>
        </p:blipFill>
        <p:spPr>
          <a:xfrm>
            <a:off x="10893384" y="48201"/>
            <a:ext cx="1246909" cy="1069753"/>
          </a:xfrm>
          <a:prstGeom prst="rect">
            <a:avLst/>
          </a:prstGeom>
        </p:spPr>
      </p:pic>
    </p:spTree>
    <p:extLst>
      <p:ext uri="{BB962C8B-B14F-4D97-AF65-F5344CB8AC3E}">
        <p14:creationId xmlns:p14="http://schemas.microsoft.com/office/powerpoint/2010/main" val="1830875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002060"/>
          </a:solidFill>
          <a:latin typeface="Book Antiqua" panose="0204060205030503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FDFBEC-B2B3-70E3-BD18-9C33C63777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5DE87C4-0006-1C39-1F5F-1B69AE6D90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AE7CED-AD9D-9E94-4302-C6726DB8EC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4488B-273E-43A4-940E-1ECB7B7936E2}" type="datetimeFigureOut">
              <a:rPr lang="en-GB" smtClean="0"/>
              <a:t>12/02/2024</a:t>
            </a:fld>
            <a:endParaRPr lang="en-GB"/>
          </a:p>
        </p:txBody>
      </p:sp>
      <p:sp>
        <p:nvSpPr>
          <p:cNvPr id="5" name="Footer Placeholder 4">
            <a:extLst>
              <a:ext uri="{FF2B5EF4-FFF2-40B4-BE49-F238E27FC236}">
                <a16:creationId xmlns:a16="http://schemas.microsoft.com/office/drawing/2014/main" id="{DD498FE3-1C2B-B670-4442-21230FE29E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BECAB2E-C891-6BE1-24B1-1517A3D3AE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E5B3C-176B-4C7C-B9A0-690A1D1735B2}" type="slidenum">
              <a:rPr lang="en-GB" smtClean="0"/>
              <a:t>‹N°›</a:t>
            </a:fld>
            <a:endParaRPr lang="en-GB"/>
          </a:p>
        </p:txBody>
      </p:sp>
    </p:spTree>
    <p:extLst>
      <p:ext uri="{BB962C8B-B14F-4D97-AF65-F5344CB8AC3E}">
        <p14:creationId xmlns:p14="http://schemas.microsoft.com/office/powerpoint/2010/main" val="15680982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45E"/>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1CBB6D-6094-F289-553F-F7CFF91728DF}"/>
              </a:ext>
            </a:extLst>
          </p:cNvPr>
          <p:cNvGrpSpPr/>
          <p:nvPr/>
        </p:nvGrpSpPr>
        <p:grpSpPr>
          <a:xfrm>
            <a:off x="-750879" y="-657865"/>
            <a:ext cx="13693758" cy="8219449"/>
            <a:chOff x="-750879" y="-657865"/>
            <a:chExt cx="13693758" cy="8219449"/>
          </a:xfrm>
          <a:solidFill>
            <a:schemeClr val="bg1"/>
          </a:solidFill>
        </p:grpSpPr>
        <p:pic>
          <p:nvPicPr>
            <p:cNvPr id="4" name="Picture 3">
              <a:extLst>
                <a:ext uri="{FF2B5EF4-FFF2-40B4-BE49-F238E27FC236}">
                  <a16:creationId xmlns:a16="http://schemas.microsoft.com/office/drawing/2014/main" id="{A05C940B-75DD-A79E-12B5-C71837C50C60}"/>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0879" y="4818384"/>
              <a:ext cx="2746372" cy="2743200"/>
            </a:xfrm>
            <a:prstGeom prst="rect">
              <a:avLst/>
            </a:prstGeom>
          </p:spPr>
        </p:pic>
        <p:pic>
          <p:nvPicPr>
            <p:cNvPr id="6" name="Picture 4">
              <a:extLst>
                <a:ext uri="{FF2B5EF4-FFF2-40B4-BE49-F238E27FC236}">
                  <a16:creationId xmlns:a16="http://schemas.microsoft.com/office/drawing/2014/main" id="{95CE1624-3D1B-2C2D-E919-903DC7442812}"/>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0879" y="2084068"/>
              <a:ext cx="2746372" cy="2743200"/>
            </a:xfrm>
            <a:prstGeom prst="rect">
              <a:avLst/>
            </a:prstGeom>
          </p:spPr>
        </p:pic>
        <p:pic>
          <p:nvPicPr>
            <p:cNvPr id="34" name="Picture 5">
              <a:extLst>
                <a:ext uri="{FF2B5EF4-FFF2-40B4-BE49-F238E27FC236}">
                  <a16:creationId xmlns:a16="http://schemas.microsoft.com/office/drawing/2014/main" id="{2D438F23-0133-9871-55BE-B78546935DE0}"/>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4529" y="-652782"/>
              <a:ext cx="2746372" cy="2743200"/>
            </a:xfrm>
            <a:prstGeom prst="rect">
              <a:avLst/>
            </a:prstGeom>
          </p:spPr>
        </p:pic>
        <p:pic>
          <p:nvPicPr>
            <p:cNvPr id="35" name="Picture 6">
              <a:extLst>
                <a:ext uri="{FF2B5EF4-FFF2-40B4-BE49-F238E27FC236}">
                  <a16:creationId xmlns:a16="http://schemas.microsoft.com/office/drawing/2014/main" id="{EFC2D93E-033E-879D-C7B4-087A1905A928}"/>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82793" y="4813301"/>
              <a:ext cx="2746372" cy="2743200"/>
            </a:xfrm>
            <a:prstGeom prst="rect">
              <a:avLst/>
            </a:prstGeom>
          </p:spPr>
        </p:pic>
        <p:pic>
          <p:nvPicPr>
            <p:cNvPr id="36" name="Picture 7">
              <a:extLst>
                <a:ext uri="{FF2B5EF4-FFF2-40B4-BE49-F238E27FC236}">
                  <a16:creationId xmlns:a16="http://schemas.microsoft.com/office/drawing/2014/main" id="{8C2095F8-4E82-A76B-E9DF-FB241EEC2BA1}"/>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82793" y="2078985"/>
              <a:ext cx="2746372" cy="2743200"/>
            </a:xfrm>
            <a:prstGeom prst="rect">
              <a:avLst/>
            </a:prstGeom>
          </p:spPr>
        </p:pic>
        <p:pic>
          <p:nvPicPr>
            <p:cNvPr id="37" name="Picture 8">
              <a:extLst>
                <a:ext uri="{FF2B5EF4-FFF2-40B4-BE49-F238E27FC236}">
                  <a16:creationId xmlns:a16="http://schemas.microsoft.com/office/drawing/2014/main" id="{B017A72F-3843-FA49-AD81-AD2CCFB39CE3}"/>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89143" y="-657865"/>
              <a:ext cx="2746372" cy="2743200"/>
            </a:xfrm>
            <a:prstGeom prst="rect">
              <a:avLst/>
            </a:prstGeom>
          </p:spPr>
        </p:pic>
        <p:pic>
          <p:nvPicPr>
            <p:cNvPr id="38" name="Picture 9">
              <a:extLst>
                <a:ext uri="{FF2B5EF4-FFF2-40B4-BE49-F238E27FC236}">
                  <a16:creationId xmlns:a16="http://schemas.microsoft.com/office/drawing/2014/main" id="{3185A98B-87F7-3A12-D1D0-7834A3A4C4C0}"/>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22814" y="4813301"/>
              <a:ext cx="2746372" cy="2743200"/>
            </a:xfrm>
            <a:prstGeom prst="rect">
              <a:avLst/>
            </a:prstGeom>
          </p:spPr>
        </p:pic>
        <p:pic>
          <p:nvPicPr>
            <p:cNvPr id="39" name="Picture 10">
              <a:extLst>
                <a:ext uri="{FF2B5EF4-FFF2-40B4-BE49-F238E27FC236}">
                  <a16:creationId xmlns:a16="http://schemas.microsoft.com/office/drawing/2014/main" id="{4D1AED5A-9EF8-4EC2-2533-DFDDA2B442E6}"/>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22814" y="2078985"/>
              <a:ext cx="2746372" cy="2743200"/>
            </a:xfrm>
            <a:prstGeom prst="rect">
              <a:avLst/>
            </a:prstGeom>
          </p:spPr>
        </p:pic>
        <p:pic>
          <p:nvPicPr>
            <p:cNvPr id="40" name="Picture 11">
              <a:extLst>
                <a:ext uri="{FF2B5EF4-FFF2-40B4-BE49-F238E27FC236}">
                  <a16:creationId xmlns:a16="http://schemas.microsoft.com/office/drawing/2014/main" id="{34AA20E6-7575-9324-4F05-5BCFA65616F1}"/>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29164" y="-657865"/>
              <a:ext cx="2746372" cy="2743200"/>
            </a:xfrm>
            <a:prstGeom prst="rect">
              <a:avLst/>
            </a:prstGeom>
          </p:spPr>
        </p:pic>
        <p:pic>
          <p:nvPicPr>
            <p:cNvPr id="41" name="Picture 12">
              <a:extLst>
                <a:ext uri="{FF2B5EF4-FFF2-40B4-BE49-F238E27FC236}">
                  <a16:creationId xmlns:a16="http://schemas.microsoft.com/office/drawing/2014/main" id="{0F9863ED-E01A-C278-5FB0-01A48925A500}"/>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6485" y="4814568"/>
              <a:ext cx="2746372" cy="2743200"/>
            </a:xfrm>
            <a:prstGeom prst="rect">
              <a:avLst/>
            </a:prstGeom>
          </p:spPr>
        </p:pic>
        <p:pic>
          <p:nvPicPr>
            <p:cNvPr id="42" name="Picture 13">
              <a:extLst>
                <a:ext uri="{FF2B5EF4-FFF2-40B4-BE49-F238E27FC236}">
                  <a16:creationId xmlns:a16="http://schemas.microsoft.com/office/drawing/2014/main" id="{6C13D6E9-183F-2D5C-159F-DFF7B23C19BC}"/>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6485" y="2080252"/>
              <a:ext cx="2746372" cy="2743200"/>
            </a:xfrm>
            <a:prstGeom prst="rect">
              <a:avLst/>
            </a:prstGeom>
          </p:spPr>
        </p:pic>
        <p:pic>
          <p:nvPicPr>
            <p:cNvPr id="43" name="Picture 14">
              <a:extLst>
                <a:ext uri="{FF2B5EF4-FFF2-40B4-BE49-F238E27FC236}">
                  <a16:creationId xmlns:a16="http://schemas.microsoft.com/office/drawing/2014/main" id="{98B45560-F1FA-0244-81B9-4FF89E7BF0A5}"/>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62835" y="-656598"/>
              <a:ext cx="2746372" cy="2743200"/>
            </a:xfrm>
            <a:prstGeom prst="rect">
              <a:avLst/>
            </a:prstGeom>
          </p:spPr>
        </p:pic>
        <p:pic>
          <p:nvPicPr>
            <p:cNvPr id="44" name="Picture 15">
              <a:extLst>
                <a:ext uri="{FF2B5EF4-FFF2-40B4-BE49-F238E27FC236}">
                  <a16:creationId xmlns:a16="http://schemas.microsoft.com/office/drawing/2014/main" id="{9065031B-C48D-B04C-9D65-0EE3D163DEE8}"/>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190157" y="4813301"/>
              <a:ext cx="2746372" cy="2743200"/>
            </a:xfrm>
            <a:prstGeom prst="rect">
              <a:avLst/>
            </a:prstGeom>
          </p:spPr>
        </p:pic>
        <p:pic>
          <p:nvPicPr>
            <p:cNvPr id="45" name="Picture 16">
              <a:extLst>
                <a:ext uri="{FF2B5EF4-FFF2-40B4-BE49-F238E27FC236}">
                  <a16:creationId xmlns:a16="http://schemas.microsoft.com/office/drawing/2014/main" id="{F4F339B9-78FF-F335-6513-1E1B87ED3B14}"/>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190157" y="2078985"/>
              <a:ext cx="2746372" cy="2743200"/>
            </a:xfrm>
            <a:prstGeom prst="rect">
              <a:avLst/>
            </a:prstGeom>
          </p:spPr>
        </p:pic>
        <p:pic>
          <p:nvPicPr>
            <p:cNvPr id="46" name="Picture 17">
              <a:extLst>
                <a:ext uri="{FF2B5EF4-FFF2-40B4-BE49-F238E27FC236}">
                  <a16:creationId xmlns:a16="http://schemas.microsoft.com/office/drawing/2014/main" id="{B93B4FA4-79F0-CA88-B579-824B6F0E91A3}"/>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196507" y="-657865"/>
              <a:ext cx="2746372" cy="2743200"/>
            </a:xfrm>
            <a:prstGeom prst="rect">
              <a:avLst/>
            </a:prstGeom>
          </p:spPr>
        </p:pic>
      </p:grpSp>
      <p:sp>
        <p:nvSpPr>
          <p:cNvPr id="5" name="object 5"/>
          <p:cNvSpPr txBox="1"/>
          <p:nvPr/>
        </p:nvSpPr>
        <p:spPr>
          <a:xfrm>
            <a:off x="1720429" y="4183549"/>
            <a:ext cx="4776893" cy="747213"/>
          </a:xfrm>
          <a:prstGeom prst="rect">
            <a:avLst/>
          </a:prstGeom>
        </p:spPr>
        <p:txBody>
          <a:bodyPr vert="horz" wrap="square" lIns="0" tIns="8467" rIns="0" bIns="0" rtlCol="0">
            <a:spAutoFit/>
          </a:bodyPr>
          <a:lstStyle/>
          <a:p>
            <a:pPr marL="8467" marR="0" lvl="0" indent="0" algn="ctr" defTabSz="914400" rtl="0" eaLnBrk="1" fontAlgn="auto" latinLnBrk="0" hangingPunct="1">
              <a:lnSpc>
                <a:spcPct val="100000"/>
              </a:lnSpc>
              <a:spcBef>
                <a:spcPts val="67"/>
              </a:spcBef>
              <a:spcAft>
                <a:spcPts val="0"/>
              </a:spcAft>
              <a:buClrTx/>
              <a:buSzTx/>
              <a:buFontTx/>
              <a:buNone/>
              <a:tabLst/>
              <a:defRPr/>
            </a:pPr>
            <a:r>
              <a:rPr kumimoji="0" sz="4800" b="0" i="0" u="none" strike="noStrike" kern="1200" cap="none" spc="247" normalizeH="0" baseline="0" noProof="0" dirty="0">
                <a:ln>
                  <a:noFill/>
                </a:ln>
                <a:solidFill>
                  <a:srgbClr val="CA940C"/>
                </a:solidFill>
                <a:effectLst/>
                <a:uLnTx/>
                <a:uFillTx/>
                <a:latin typeface="Winter_Sans" panose="02000503000000000000" pitchFamily="50" charset="0"/>
                <a:ea typeface="+mn-ea"/>
                <a:cs typeface="Arial"/>
              </a:rPr>
              <a:t>Join</a:t>
            </a:r>
            <a:r>
              <a:rPr kumimoji="0" sz="4800" b="0" i="0" u="none" strike="noStrike" kern="1200" cap="none" spc="223" normalizeH="0" baseline="0" noProof="0" dirty="0">
                <a:ln>
                  <a:noFill/>
                </a:ln>
                <a:solidFill>
                  <a:srgbClr val="CA940C"/>
                </a:solidFill>
                <a:effectLst/>
                <a:uLnTx/>
                <a:uFillTx/>
                <a:latin typeface="Winter_Sans" panose="02000503000000000000" pitchFamily="50" charset="0"/>
                <a:ea typeface="+mn-ea"/>
                <a:cs typeface="Arial"/>
              </a:rPr>
              <a:t> </a:t>
            </a:r>
            <a:r>
              <a:rPr kumimoji="0" sz="4800" b="0" i="0" u="none" strike="noStrike" kern="1200" cap="none" spc="310" normalizeH="0" baseline="0" noProof="0" dirty="0">
                <a:ln>
                  <a:noFill/>
                </a:ln>
                <a:solidFill>
                  <a:srgbClr val="CA940C"/>
                </a:solidFill>
                <a:effectLst/>
                <a:uLnTx/>
                <a:uFillTx/>
                <a:latin typeface="Winter_Sans" panose="02000503000000000000" pitchFamily="50" charset="0"/>
                <a:ea typeface="+mn-ea"/>
                <a:cs typeface="Arial"/>
              </a:rPr>
              <a:t>the</a:t>
            </a:r>
            <a:r>
              <a:rPr kumimoji="0" sz="4800" b="0" i="0" u="none" strike="noStrike" kern="1200" cap="none" spc="227" normalizeH="0" baseline="0" noProof="0" dirty="0">
                <a:ln>
                  <a:noFill/>
                </a:ln>
                <a:solidFill>
                  <a:srgbClr val="CA940C"/>
                </a:solidFill>
                <a:effectLst/>
                <a:uLnTx/>
                <a:uFillTx/>
                <a:latin typeface="Winter_Sans" panose="02000503000000000000" pitchFamily="50" charset="0"/>
                <a:ea typeface="+mn-ea"/>
                <a:cs typeface="Arial"/>
              </a:rPr>
              <a:t> </a:t>
            </a:r>
            <a:r>
              <a:rPr kumimoji="0" lang="en-GB" sz="4800" b="0" i="0" u="none" strike="noStrike" kern="1200" cap="none" spc="450" normalizeH="0" baseline="0" noProof="0" dirty="0">
                <a:ln>
                  <a:noFill/>
                </a:ln>
                <a:solidFill>
                  <a:srgbClr val="CA940C"/>
                </a:solidFill>
                <a:effectLst/>
                <a:uLnTx/>
                <a:uFillTx/>
                <a:latin typeface="Winter_Sans" panose="02000503000000000000" pitchFamily="50" charset="0"/>
                <a:ea typeface="+mn-ea"/>
                <a:cs typeface="Arial"/>
              </a:rPr>
              <a:t>f</a:t>
            </a:r>
            <a:r>
              <a:rPr kumimoji="0" sz="4800" b="0" i="0" u="none" strike="noStrike" kern="1200" cap="none" spc="450" normalizeH="0" baseline="0" noProof="0" dirty="0" err="1">
                <a:ln>
                  <a:noFill/>
                </a:ln>
                <a:solidFill>
                  <a:srgbClr val="CA940C"/>
                </a:solidFill>
                <a:effectLst/>
                <a:uLnTx/>
                <a:uFillTx/>
                <a:latin typeface="Winter_Sans" panose="02000503000000000000" pitchFamily="50" charset="0"/>
                <a:ea typeface="+mn-ea"/>
                <a:cs typeface="Arial"/>
              </a:rPr>
              <a:t>uture</a:t>
            </a:r>
            <a:r>
              <a:rPr kumimoji="0" lang="de-DE" sz="4800" b="0" i="0" u="none" strike="noStrike" kern="1200" cap="none" spc="450" normalizeH="0" baseline="0" noProof="0" dirty="0">
                <a:ln>
                  <a:noFill/>
                </a:ln>
                <a:solidFill>
                  <a:srgbClr val="CA940C"/>
                </a:solidFill>
                <a:effectLst/>
                <a:uLnTx/>
                <a:uFillTx/>
                <a:latin typeface="Winter_Sans" panose="02000503000000000000" pitchFamily="50" charset="0"/>
                <a:ea typeface="+mn-ea"/>
                <a:cs typeface="Arial"/>
              </a:rPr>
              <a:t>!</a:t>
            </a:r>
            <a:endParaRPr kumimoji="0" sz="4800" b="0" i="0" u="none" strike="noStrike" kern="1200" cap="none" spc="0" normalizeH="0" baseline="0" noProof="0" dirty="0">
              <a:ln>
                <a:noFill/>
              </a:ln>
              <a:solidFill>
                <a:prstClr val="black"/>
              </a:solidFill>
              <a:effectLst/>
              <a:uLnTx/>
              <a:uFillTx/>
              <a:latin typeface="Winter_Sans" panose="02000503000000000000" pitchFamily="50" charset="0"/>
              <a:ea typeface="+mn-ea"/>
              <a:cs typeface="Arial"/>
            </a:endParaRPr>
          </a:p>
        </p:txBody>
      </p:sp>
      <p:pic>
        <p:nvPicPr>
          <p:cNvPr id="10" name="object 7">
            <a:extLst>
              <a:ext uri="{FF2B5EF4-FFF2-40B4-BE49-F238E27FC236}">
                <a16:creationId xmlns:a16="http://schemas.microsoft.com/office/drawing/2014/main" id="{0A64B1BF-5F30-59C6-4608-984DF403A64C}"/>
              </a:ext>
            </a:extLst>
          </p:cNvPr>
          <p:cNvPicPr/>
          <p:nvPr/>
        </p:nvPicPr>
        <p:blipFill>
          <a:blip r:embed="rId4" cstate="print"/>
          <a:stretch>
            <a:fillRect/>
          </a:stretch>
        </p:blipFill>
        <p:spPr>
          <a:xfrm>
            <a:off x="8788400" y="0"/>
            <a:ext cx="3403600" cy="6858000"/>
          </a:xfrm>
          <a:prstGeom prst="rect">
            <a:avLst/>
          </a:prstGeom>
        </p:spPr>
      </p:pic>
      <p:pic>
        <p:nvPicPr>
          <p:cNvPr id="9" name="Picture 8" descr="A black and white logo with white text&#10;&#10;Description automatically generated with low confidence">
            <a:extLst>
              <a:ext uri="{FF2B5EF4-FFF2-40B4-BE49-F238E27FC236}">
                <a16:creationId xmlns:a16="http://schemas.microsoft.com/office/drawing/2014/main" id="{15FE96CE-9F8E-AA0D-A1C6-20D8F555C5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927" y="1333831"/>
            <a:ext cx="2883896" cy="242536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B97F0-4C3B-B67B-039B-BCE2A9E8DD7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0C76978B-DC39-AD3E-A14F-2770B0D97D93}"/>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5EEED853-A6F2-A6E0-2812-AFAEA61F5350}"/>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B2AAD0A0-6357-2E64-0062-1BA0DBAB1956}"/>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2C52CD88-80AF-7F78-36D5-2657D806AD68}"/>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94FD367B-2CD2-BCF8-4ACD-E0925233486C}"/>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1</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E3265D69-7E96-C7DF-EE0D-589041BFEA0E}"/>
                  </a:ext>
                </a:extLst>
              </p:cNvPr>
              <p:cNvSpPr txBox="1"/>
              <p:nvPr/>
            </p:nvSpPr>
            <p:spPr>
              <a:xfrm>
                <a:off x="2415665" y="1687963"/>
                <a:ext cx="396371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en-US" sz="4000" b="1" i="0" u="none" strike="noStrike" kern="1200" cap="none" spc="0" normalizeH="0" baseline="0" noProof="0" dirty="0">
                    <a:ln>
                      <a:noFill/>
                    </a:ln>
                    <a:solidFill>
                      <a:srgbClr val="DEB35C"/>
                    </a:solidFill>
                    <a:effectLst/>
                    <a:uLnTx/>
                    <a:uFillTx/>
                    <a:latin typeface="Century Gothic" panose="020F0302020204030204"/>
                    <a:ea typeface="+mn-ea"/>
                    <a:cs typeface="+mn-cs"/>
                  </a:rPr>
                  <a:t>Introduction</a:t>
                </a:r>
                <a:endParaRPr lang="fr-FR" sz="4000" dirty="0"/>
              </a:p>
            </p:txBody>
          </p:sp>
        </p:grpSp>
        <p:grpSp>
          <p:nvGrpSpPr>
            <p:cNvPr id="17" name="Groupe 16">
              <a:extLst>
                <a:ext uri="{FF2B5EF4-FFF2-40B4-BE49-F238E27FC236}">
                  <a16:creationId xmlns:a16="http://schemas.microsoft.com/office/drawing/2014/main" id="{170B09C5-1F9E-FA99-5F1A-22EAE83D8AAE}"/>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FC94AF74-35C4-B0B8-2E6B-7709D23BE520}"/>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DDF5AE38-1324-0F5A-44E4-2415A4583972}"/>
                  </a:ext>
                </a:extLst>
              </p:cNvPr>
              <p:cNvGrpSpPr/>
              <p:nvPr/>
            </p:nvGrpSpPr>
            <p:grpSpPr>
              <a:xfrm>
                <a:off x="2756859" y="2726387"/>
                <a:ext cx="7669997" cy="697692"/>
                <a:chOff x="7220039" y="4980250"/>
                <a:chExt cx="4484045" cy="697692"/>
              </a:xfrm>
            </p:grpSpPr>
            <p:sp>
              <p:nvSpPr>
                <p:cNvPr id="11" name="TextBox 10">
                  <a:extLst>
                    <a:ext uri="{FF2B5EF4-FFF2-40B4-BE49-F238E27FC236}">
                      <a16:creationId xmlns:a16="http://schemas.microsoft.com/office/drawing/2014/main" id="{3DEA7500-DCC8-95BE-9998-40161EDD2EDF}"/>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A61BEDC3-B855-F8F1-66B7-3523607EFA42}"/>
                    </a:ext>
                  </a:extLst>
                </p:cNvPr>
                <p:cNvSpPr/>
                <p:nvPr/>
              </p:nvSpPr>
              <p:spPr>
                <a:xfrm>
                  <a:off x="7220039" y="4980250"/>
                  <a:ext cx="4484045" cy="69769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Qu’est-ce que le </a:t>
                  </a:r>
                  <a:r>
                    <a:rPr kumimoji="0" lang="fr-FR"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Deep</a:t>
                  </a: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 Learning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sp>
        <p:nvSpPr>
          <p:cNvPr id="2" name="ZoneTexte 1">
            <a:extLst>
              <a:ext uri="{FF2B5EF4-FFF2-40B4-BE49-F238E27FC236}">
                <a16:creationId xmlns:a16="http://schemas.microsoft.com/office/drawing/2014/main" id="{CD47F3E9-9134-89CF-CC85-9B6E239E0779}"/>
              </a:ext>
            </a:extLst>
          </p:cNvPr>
          <p:cNvSpPr txBox="1"/>
          <p:nvPr/>
        </p:nvSpPr>
        <p:spPr>
          <a:xfrm>
            <a:off x="2635102" y="3605658"/>
            <a:ext cx="6921795" cy="584775"/>
          </a:xfrm>
          <a:prstGeom prst="rect">
            <a:avLst/>
          </a:prstGeom>
          <a:noFill/>
        </p:spPr>
        <p:txBody>
          <a:bodyPr wrap="square" rtlCol="0">
            <a:spAutoFit/>
          </a:bodyPr>
          <a:lstStyle/>
          <a:p>
            <a:r>
              <a:rPr lang="fr-FR" sz="1600" dirty="0">
                <a:solidFill>
                  <a:srgbClr val="44536A"/>
                </a:solidFill>
              </a:rPr>
              <a:t>Le DL est une méthode d’apprentissage basée sur les réseaux de neurones. </a:t>
            </a:r>
          </a:p>
        </p:txBody>
      </p:sp>
    </p:spTree>
    <p:extLst>
      <p:ext uri="{BB962C8B-B14F-4D97-AF65-F5344CB8AC3E}">
        <p14:creationId xmlns:p14="http://schemas.microsoft.com/office/powerpoint/2010/main" val="477899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9B04F-1083-1D71-AC6E-993044DB446D}"/>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B18A01C6-C87F-6A63-01EA-93881EDCBA3B}"/>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4" name="Image 3" descr="Une image contenant capture d’écran, ligne, conception&#10;&#10;Description générée automatiquement">
            <a:extLst>
              <a:ext uri="{FF2B5EF4-FFF2-40B4-BE49-F238E27FC236}">
                <a16:creationId xmlns:a16="http://schemas.microsoft.com/office/drawing/2014/main" id="{FBEC880F-8414-D802-C623-1A892043F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531" y="1690688"/>
            <a:ext cx="7772400" cy="4871479"/>
          </a:xfrm>
          <a:prstGeom prst="rect">
            <a:avLst/>
          </a:prstGeom>
        </p:spPr>
      </p:pic>
    </p:spTree>
    <p:extLst>
      <p:ext uri="{BB962C8B-B14F-4D97-AF65-F5344CB8AC3E}">
        <p14:creationId xmlns:p14="http://schemas.microsoft.com/office/powerpoint/2010/main" val="181242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7B1866-E4B8-5B22-CE42-30FBB3383438}"/>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DBAE7531-B488-FD2F-0C2F-6322720B856F}"/>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CC7A453D-E59B-A8E3-2CF1-06ACA26BF14E}"/>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FD29F582-7E80-1ED9-FD68-791014BA3B21}"/>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DBE19DC7-4C33-DC3D-4A5F-48F754E89619}"/>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1</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grpSp>
        <p:grpSp>
          <p:nvGrpSpPr>
            <p:cNvPr id="17" name="Groupe 16">
              <a:extLst>
                <a:ext uri="{FF2B5EF4-FFF2-40B4-BE49-F238E27FC236}">
                  <a16:creationId xmlns:a16="http://schemas.microsoft.com/office/drawing/2014/main" id="{A4B0CC71-1A4D-18D9-DCE3-47E825C2CBC4}"/>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B8149D74-FFB7-3E8F-DE99-F6E1FC3B7439}"/>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49B6E685-58F9-5EB6-89C8-D8A497DCF3E3}"/>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2" name="Rectangle 1">
            <a:extLst>
              <a:ext uri="{FF2B5EF4-FFF2-40B4-BE49-F238E27FC236}">
                <a16:creationId xmlns:a16="http://schemas.microsoft.com/office/drawing/2014/main" id="{57317EF0-5085-41CC-F57D-0549695FEC6D}"/>
              </a:ext>
            </a:extLst>
          </p:cNvPr>
          <p:cNvSpPr/>
          <p:nvPr/>
        </p:nvSpPr>
        <p:spPr>
          <a:xfrm>
            <a:off x="2661324" y="1916823"/>
            <a:ext cx="7669997" cy="69769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Qu’est-ce qu’une IA Générative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4" name="Rectangle 3">
            <a:extLst>
              <a:ext uri="{FF2B5EF4-FFF2-40B4-BE49-F238E27FC236}">
                <a16:creationId xmlns:a16="http://schemas.microsoft.com/office/drawing/2014/main" id="{24E77D18-B7C8-5FDC-D7D5-CD08C81100E5}"/>
              </a:ext>
            </a:extLst>
          </p:cNvPr>
          <p:cNvSpPr/>
          <p:nvPr/>
        </p:nvSpPr>
        <p:spPr>
          <a:xfrm>
            <a:off x="2352523" y="2727252"/>
            <a:ext cx="7669997" cy="2489721"/>
          </a:xfrm>
          <a:prstGeom prst="rect">
            <a:avLst/>
          </a:prstGeom>
        </p:spPr>
        <p:txBody>
          <a:bodyPr wrap="square">
            <a:spAutoFit/>
          </a:bodyPr>
          <a:lstStyle/>
          <a:p>
            <a:pPr algn="l"/>
            <a:r>
              <a:rPr lang="fr-FR" sz="1200" b="1" i="0" u="none" strike="noStrike" dirty="0">
                <a:solidFill>
                  <a:schemeClr val="tx2"/>
                </a:solidFill>
                <a:effectLst/>
                <a:latin typeface="Söhne"/>
              </a:rPr>
              <a:t>. Introduction aux IA Génératives</a:t>
            </a:r>
          </a:p>
          <a:p>
            <a:pPr algn="l">
              <a:buFont typeface="Arial" panose="020B0604020202020204" pitchFamily="34" charset="0"/>
              <a:buChar char="•"/>
            </a:pPr>
            <a:r>
              <a:rPr lang="fr-FR" sz="1200" b="1" i="0" u="none" strike="noStrike" dirty="0">
                <a:solidFill>
                  <a:schemeClr val="tx2"/>
                </a:solidFill>
                <a:effectLst/>
                <a:latin typeface="Söhne"/>
              </a:rPr>
              <a:t>Définition et historique</a:t>
            </a:r>
            <a:r>
              <a:rPr lang="fr-FR" sz="1200" b="0" i="0" u="none" strike="noStrike" dirty="0">
                <a:solidFill>
                  <a:schemeClr val="tx2"/>
                </a:solidFill>
                <a:effectLst/>
                <a:latin typeface="Söhne"/>
              </a:rPr>
              <a:t> : Les IA génératives sont des algorithmes conçus pour créer du contenu (texte, images, musique, etc.) qui peut imiter des styles humains ou générer de nouvelles créations. Ces technologies ont évolué rapidement depuis les premiers modèles de réseaux de neurones dans les années 1980.</a:t>
            </a:r>
          </a:p>
          <a:p>
            <a:pPr algn="l">
              <a:buFont typeface="Arial" panose="020B0604020202020204" pitchFamily="34" charset="0"/>
              <a:buChar char="•"/>
            </a:pPr>
            <a:r>
              <a:rPr lang="fr-FR" sz="1200" b="1" i="0" u="none" strike="noStrike" dirty="0">
                <a:solidFill>
                  <a:schemeClr val="tx2"/>
                </a:solidFill>
                <a:effectLst/>
                <a:latin typeface="Söhne"/>
              </a:rPr>
              <a:t>Types d'IA génératives</a:t>
            </a:r>
            <a:r>
              <a:rPr lang="fr-FR" sz="1200" b="0" i="0" u="none" strike="noStrike" dirty="0">
                <a:solidFill>
                  <a:schemeClr val="tx2"/>
                </a:solidFill>
                <a:effectLst/>
                <a:latin typeface="Söhne"/>
              </a:rPr>
              <a:t> :</a:t>
            </a:r>
          </a:p>
          <a:p>
            <a:pPr marL="742950" lvl="1" indent="-285750" algn="l">
              <a:buFont typeface="Arial" panose="020B0604020202020204" pitchFamily="34" charset="0"/>
              <a:buChar char="•"/>
            </a:pPr>
            <a:r>
              <a:rPr lang="fr-FR" sz="1200" b="1" i="0" u="none" strike="noStrike" dirty="0">
                <a:solidFill>
                  <a:schemeClr val="tx2"/>
                </a:solidFill>
                <a:effectLst/>
                <a:latin typeface="Söhne"/>
              </a:rPr>
              <a:t>Texte</a:t>
            </a:r>
            <a:r>
              <a:rPr lang="fr-FR" sz="1200" b="0" i="0" u="none" strike="noStrike" dirty="0">
                <a:solidFill>
                  <a:schemeClr val="tx2"/>
                </a:solidFill>
                <a:effectLst/>
                <a:latin typeface="Söhne"/>
              </a:rPr>
              <a:t> : Modèles comme GPT (</a:t>
            </a:r>
            <a:r>
              <a:rPr lang="fr-FR" sz="1200" b="0" i="0" u="none" strike="noStrike" dirty="0" err="1">
                <a:solidFill>
                  <a:schemeClr val="tx2"/>
                </a:solidFill>
                <a:effectLst/>
                <a:latin typeface="Söhne"/>
              </a:rPr>
              <a:t>Generative</a:t>
            </a:r>
            <a:r>
              <a:rPr lang="fr-FR" sz="1200" b="0" i="0" u="none" strike="noStrike" dirty="0">
                <a:solidFill>
                  <a:schemeClr val="tx2"/>
                </a:solidFill>
                <a:effectLst/>
                <a:latin typeface="Söhne"/>
              </a:rPr>
              <a:t> </a:t>
            </a:r>
            <a:r>
              <a:rPr lang="fr-FR" sz="1200" b="0" i="0" u="none" strike="noStrike" dirty="0" err="1">
                <a:solidFill>
                  <a:schemeClr val="tx2"/>
                </a:solidFill>
                <a:effectLst/>
                <a:latin typeface="Söhne"/>
              </a:rPr>
              <a:t>Pretrained</a:t>
            </a:r>
            <a:r>
              <a:rPr lang="fr-FR" sz="1200" b="0" i="0" u="none" strike="noStrike" dirty="0">
                <a:solidFill>
                  <a:schemeClr val="tx2"/>
                </a:solidFill>
                <a:effectLst/>
                <a:latin typeface="Söhne"/>
              </a:rPr>
              <a:t> Transformer) d'</a:t>
            </a:r>
            <a:r>
              <a:rPr lang="fr-FR" sz="1200" b="0" i="0" u="none" strike="noStrike" dirty="0" err="1">
                <a:solidFill>
                  <a:schemeClr val="tx2"/>
                </a:solidFill>
                <a:effectLst/>
                <a:latin typeface="Söhne"/>
              </a:rPr>
              <a:t>OpenAI</a:t>
            </a:r>
            <a:r>
              <a:rPr lang="fr-FR" sz="1200" b="0" i="0" u="none" strike="noStrike" dirty="0">
                <a:solidFill>
                  <a:schemeClr val="tx2"/>
                </a:solidFill>
                <a:effectLst/>
                <a:latin typeface="Söhne"/>
              </a:rPr>
              <a:t>.</a:t>
            </a:r>
          </a:p>
          <a:p>
            <a:pPr marL="742950" lvl="1" indent="-285750" algn="l">
              <a:buFont typeface="Arial" panose="020B0604020202020204" pitchFamily="34" charset="0"/>
              <a:buChar char="•"/>
            </a:pPr>
            <a:r>
              <a:rPr lang="fr-FR" sz="1200" b="1" i="0" u="none" strike="noStrike" dirty="0">
                <a:solidFill>
                  <a:schemeClr val="tx2"/>
                </a:solidFill>
                <a:effectLst/>
                <a:latin typeface="Söhne"/>
              </a:rPr>
              <a:t>Image</a:t>
            </a:r>
            <a:r>
              <a:rPr lang="fr-FR" sz="1200" b="0" i="0" u="none" strike="noStrike" dirty="0">
                <a:solidFill>
                  <a:schemeClr val="tx2"/>
                </a:solidFill>
                <a:effectLst/>
                <a:latin typeface="Söhne"/>
              </a:rPr>
              <a:t> : Réseaux GAN (</a:t>
            </a:r>
            <a:r>
              <a:rPr lang="fr-FR" sz="1200" b="0" i="0" u="none" strike="noStrike" dirty="0" err="1">
                <a:solidFill>
                  <a:schemeClr val="tx2"/>
                </a:solidFill>
                <a:effectLst/>
                <a:latin typeface="Söhne"/>
              </a:rPr>
              <a:t>Generative</a:t>
            </a:r>
            <a:r>
              <a:rPr lang="fr-FR" sz="1200" b="0" i="0" u="none" strike="noStrike" dirty="0">
                <a:solidFill>
                  <a:schemeClr val="tx2"/>
                </a:solidFill>
                <a:effectLst/>
                <a:latin typeface="Söhne"/>
              </a:rPr>
              <a:t> </a:t>
            </a:r>
            <a:r>
              <a:rPr lang="fr-FR" sz="1200" b="0" i="0" u="none" strike="noStrike" dirty="0" err="1">
                <a:solidFill>
                  <a:schemeClr val="tx2"/>
                </a:solidFill>
                <a:effectLst/>
                <a:latin typeface="Söhne"/>
              </a:rPr>
              <a:t>Adversarial</a:t>
            </a:r>
            <a:r>
              <a:rPr lang="fr-FR" sz="1200" b="0" i="0" u="none" strike="noStrike" dirty="0">
                <a:solidFill>
                  <a:schemeClr val="tx2"/>
                </a:solidFill>
                <a:effectLst/>
                <a:latin typeface="Söhne"/>
              </a:rPr>
              <a:t> Networks), utilisés pour créer des images réalistes.</a:t>
            </a:r>
          </a:p>
          <a:p>
            <a:pPr marL="742950" lvl="1" indent="-285750" algn="l">
              <a:buFont typeface="Arial" panose="020B0604020202020204" pitchFamily="34" charset="0"/>
              <a:buChar char="•"/>
            </a:pPr>
            <a:r>
              <a:rPr lang="fr-FR" sz="1200" b="1" i="0" u="none" strike="noStrike" dirty="0">
                <a:solidFill>
                  <a:schemeClr val="tx2"/>
                </a:solidFill>
                <a:effectLst/>
                <a:latin typeface="Söhne"/>
              </a:rPr>
              <a:t>Musique</a:t>
            </a:r>
            <a:r>
              <a:rPr lang="fr-FR" sz="1200" b="0" i="0" u="none" strike="noStrike" dirty="0">
                <a:solidFill>
                  <a:schemeClr val="tx2"/>
                </a:solidFill>
                <a:effectLst/>
                <a:latin typeface="Söhne"/>
              </a:rPr>
              <a:t> : Systèmes comme </a:t>
            </a:r>
            <a:r>
              <a:rPr lang="fr-FR" sz="1200" b="0" i="0" u="none" strike="noStrike" dirty="0" err="1">
                <a:solidFill>
                  <a:schemeClr val="tx2"/>
                </a:solidFill>
                <a:effectLst/>
                <a:latin typeface="Söhne"/>
              </a:rPr>
              <a:t>Jukedeck</a:t>
            </a:r>
            <a:r>
              <a:rPr lang="fr-FR" sz="1200" b="0" i="0" u="none" strike="noStrike" dirty="0">
                <a:solidFill>
                  <a:schemeClr val="tx2"/>
                </a:solidFill>
                <a:effectLst/>
                <a:latin typeface="Söhne"/>
              </a:rPr>
              <a:t> ou </a:t>
            </a:r>
            <a:r>
              <a:rPr lang="fr-FR" sz="1200" b="0" i="0" u="none" strike="noStrike" dirty="0" err="1">
                <a:solidFill>
                  <a:schemeClr val="tx2"/>
                </a:solidFill>
                <a:effectLst/>
                <a:latin typeface="Söhne"/>
              </a:rPr>
              <a:t>Amper</a:t>
            </a:r>
            <a:r>
              <a:rPr lang="fr-FR" sz="1200" b="0" i="0" u="none" strike="noStrike" dirty="0">
                <a:solidFill>
                  <a:schemeClr val="tx2"/>
                </a:solidFill>
                <a:effectLst/>
                <a:latin typeface="Söhne"/>
              </a:rPr>
              <a:t> Music.</a:t>
            </a:r>
          </a:p>
          <a:p>
            <a:pPr algn="l">
              <a:buFont typeface="Arial" panose="020B0604020202020204" pitchFamily="34" charset="0"/>
              <a:buChar char="•"/>
            </a:pPr>
            <a:r>
              <a:rPr lang="fr-FR" sz="1200" b="1" i="0" u="none" strike="noStrike" dirty="0">
                <a:solidFill>
                  <a:schemeClr val="tx2"/>
                </a:solidFill>
                <a:effectLst/>
                <a:latin typeface="Söhne"/>
              </a:rPr>
              <a:t>Exemples et cas d'utilisation</a:t>
            </a:r>
            <a:r>
              <a:rPr lang="fr-FR" sz="1200" b="0" i="0" u="none" strike="noStrike" dirty="0">
                <a:solidFill>
                  <a:schemeClr val="tx2"/>
                </a:solidFill>
                <a:effectLst/>
                <a:latin typeface="Söhne"/>
              </a:rPr>
              <a:t> : Création de contenu pour les médias sociaux, génération de musique, conception artistique, écriture créative, etc.</a:t>
            </a:r>
          </a:p>
          <a:p>
            <a:pPr algn="l">
              <a:buFont typeface="Arial" panose="020B0604020202020204" pitchFamily="34" charset="0"/>
              <a:buChar char="•"/>
            </a:pPr>
            <a:r>
              <a:rPr lang="fr-FR" sz="1200" b="1" i="0" u="none" strike="noStrike" dirty="0">
                <a:solidFill>
                  <a:schemeClr val="tx2"/>
                </a:solidFill>
                <a:effectLst/>
                <a:latin typeface="Söhne"/>
              </a:rPr>
              <a:t>Avantages et défis</a:t>
            </a:r>
            <a:r>
              <a:rPr lang="fr-FR" sz="1200" b="0" i="0" u="none" strike="noStrike" dirty="0">
                <a:solidFill>
                  <a:schemeClr val="tx2"/>
                </a:solidFill>
                <a:effectLst/>
                <a:latin typeface="Söhne"/>
              </a:rPr>
              <a:t> : Ces technologies offrent une grande créativité et efficacité mais posent des questions éthiques et de droits d'auteur.</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800" b="0" i="0" u="none" strike="noStrike" kern="1200" cap="none" spc="0" normalizeH="0" baseline="0" noProof="0" dirty="0">
              <a:ln>
                <a:noFill/>
              </a:ln>
              <a:solidFill>
                <a:schemeClr val="tx2"/>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14284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53F7-29AE-8DE0-FEE6-B12CA3E14D2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676848C-CDD2-D522-C20B-32932AA40B1F}"/>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6" name="Image 5" descr="Une image contenant texte, capture d’écran, cercle, Police&#10;&#10;Description générée automatiquement">
            <a:extLst>
              <a:ext uri="{FF2B5EF4-FFF2-40B4-BE49-F238E27FC236}">
                <a16:creationId xmlns:a16="http://schemas.microsoft.com/office/drawing/2014/main" id="{99FAFD56-7B87-EA63-5A30-C93E43187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347" y="1389381"/>
            <a:ext cx="8095039" cy="5215466"/>
          </a:xfrm>
          <a:prstGeom prst="rect">
            <a:avLst/>
          </a:prstGeom>
        </p:spPr>
      </p:pic>
    </p:spTree>
    <p:extLst>
      <p:ext uri="{BB962C8B-B14F-4D97-AF65-F5344CB8AC3E}">
        <p14:creationId xmlns:p14="http://schemas.microsoft.com/office/powerpoint/2010/main" val="1858122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60EC-84B4-6CE4-81B5-2E785134365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6385F680-43B9-4AF4-D269-8F541CB29038}"/>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3" name="Image 2" descr="Une image contenant texte, Police, capture d’écran, conception&#10;&#10;Description générée automatiquement">
            <a:extLst>
              <a:ext uri="{FF2B5EF4-FFF2-40B4-BE49-F238E27FC236}">
                <a16:creationId xmlns:a16="http://schemas.microsoft.com/office/drawing/2014/main" id="{7A749DEB-6636-1A0A-7E2C-FC6D9B247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501" y="1690688"/>
            <a:ext cx="8756997" cy="4611598"/>
          </a:xfrm>
          <a:prstGeom prst="rect">
            <a:avLst/>
          </a:prstGeom>
        </p:spPr>
      </p:pic>
    </p:spTree>
    <p:extLst>
      <p:ext uri="{BB962C8B-B14F-4D97-AF65-F5344CB8AC3E}">
        <p14:creationId xmlns:p14="http://schemas.microsoft.com/office/powerpoint/2010/main" val="848049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D411D-9676-0038-EBAF-AFC1E6385943}"/>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9A11C61-246C-088E-91DF-AC219F8DC9E7}"/>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4" name="Image 3" descr="Une image contenant texte, Police, nombre, diagramme&#10;&#10;Description générée automatiquement">
            <a:extLst>
              <a:ext uri="{FF2B5EF4-FFF2-40B4-BE49-F238E27FC236}">
                <a16:creationId xmlns:a16="http://schemas.microsoft.com/office/drawing/2014/main" id="{E826160F-D613-2C3D-77AF-40E9F803B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042" y="1308303"/>
            <a:ext cx="9585038" cy="5184572"/>
          </a:xfrm>
          <a:prstGeom prst="rect">
            <a:avLst/>
          </a:prstGeom>
        </p:spPr>
      </p:pic>
    </p:spTree>
    <p:extLst>
      <p:ext uri="{BB962C8B-B14F-4D97-AF65-F5344CB8AC3E}">
        <p14:creationId xmlns:p14="http://schemas.microsoft.com/office/powerpoint/2010/main" val="2999450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4DEC7-C452-F039-E4F5-7F355EDFC6D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9D0B06EF-2C44-F044-400E-F28F2E05C752}"/>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3" name="Image 2" descr="Une image contenant texte, capture d’écran, diagramme, Police&#10;&#10;Description générée automatiquement">
            <a:extLst>
              <a:ext uri="{FF2B5EF4-FFF2-40B4-BE49-F238E27FC236}">
                <a16:creationId xmlns:a16="http://schemas.microsoft.com/office/drawing/2014/main" id="{5122897C-3E18-F6A6-8EA7-8A29C5DC1307}"/>
              </a:ext>
            </a:extLst>
          </p:cNvPr>
          <p:cNvPicPr>
            <a:picLocks noChangeAspect="1"/>
          </p:cNvPicPr>
          <p:nvPr/>
        </p:nvPicPr>
        <p:blipFill rotWithShape="1">
          <a:blip r:embed="rId2">
            <a:extLst>
              <a:ext uri="{28A0092B-C50C-407E-A947-70E740481C1C}">
                <a14:useLocalDpi xmlns:a14="http://schemas.microsoft.com/office/drawing/2010/main" val="0"/>
              </a:ext>
            </a:extLst>
          </a:blip>
          <a:srcRect b="3467"/>
          <a:stretch/>
        </p:blipFill>
        <p:spPr>
          <a:xfrm>
            <a:off x="1020702" y="1172891"/>
            <a:ext cx="9652839" cy="5135545"/>
          </a:xfrm>
          <a:prstGeom prst="rect">
            <a:avLst/>
          </a:prstGeom>
        </p:spPr>
      </p:pic>
    </p:spTree>
    <p:extLst>
      <p:ext uri="{BB962C8B-B14F-4D97-AF65-F5344CB8AC3E}">
        <p14:creationId xmlns:p14="http://schemas.microsoft.com/office/powerpoint/2010/main" val="2724741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CAC24-89E1-FBF8-33D0-00FED7EC5E4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4045643-81F9-3CE9-CC73-37DE2979E223}"/>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3" name="Image 2" descr="Une image contenant texte, capture d’écran, diagramme, Police&#10;&#10;Description générée automatiquement">
            <a:extLst>
              <a:ext uri="{FF2B5EF4-FFF2-40B4-BE49-F238E27FC236}">
                <a16:creationId xmlns:a16="http://schemas.microsoft.com/office/drawing/2014/main" id="{D4B54D93-E6C9-63A1-F91B-999E2884D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587" y="1413164"/>
            <a:ext cx="8980825" cy="5079711"/>
          </a:xfrm>
          <a:prstGeom prst="rect">
            <a:avLst/>
          </a:prstGeom>
        </p:spPr>
      </p:pic>
    </p:spTree>
    <p:extLst>
      <p:ext uri="{BB962C8B-B14F-4D97-AF65-F5344CB8AC3E}">
        <p14:creationId xmlns:p14="http://schemas.microsoft.com/office/powerpoint/2010/main" val="499295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23BC7-8DAB-1766-DA93-D49C810DE8B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4F16E39-4A2E-E34B-E901-01115967AFD6}"/>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4" name="Image 3" descr="Une image contenant texte, capture d’écran, habits&#10;&#10;Description générée automatiquement">
            <a:extLst>
              <a:ext uri="{FF2B5EF4-FFF2-40B4-BE49-F238E27FC236}">
                <a16:creationId xmlns:a16="http://schemas.microsoft.com/office/drawing/2014/main" id="{E169818F-6C90-57BF-27D2-7B6DF529166A}"/>
              </a:ext>
            </a:extLst>
          </p:cNvPr>
          <p:cNvPicPr>
            <a:picLocks noChangeAspect="1"/>
          </p:cNvPicPr>
          <p:nvPr/>
        </p:nvPicPr>
        <p:blipFill rotWithShape="1">
          <a:blip r:embed="rId2">
            <a:extLst>
              <a:ext uri="{28A0092B-C50C-407E-A947-70E740481C1C}">
                <a14:useLocalDpi xmlns:a14="http://schemas.microsoft.com/office/drawing/2010/main" val="0"/>
              </a:ext>
            </a:extLst>
          </a:blip>
          <a:srcRect l="42678" t="10019" b="3709"/>
          <a:stretch/>
        </p:blipFill>
        <p:spPr>
          <a:xfrm>
            <a:off x="3868355" y="1716731"/>
            <a:ext cx="4455289" cy="4409954"/>
          </a:xfrm>
          <a:prstGeom prst="rect">
            <a:avLst/>
          </a:prstGeom>
        </p:spPr>
      </p:pic>
    </p:spTree>
    <p:extLst>
      <p:ext uri="{BB962C8B-B14F-4D97-AF65-F5344CB8AC3E}">
        <p14:creationId xmlns:p14="http://schemas.microsoft.com/office/powerpoint/2010/main" val="1128970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92963-A435-96D0-76C2-FCD10FB2BE5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C4BA42C-1A95-8B9C-E029-AF86FB0A8623}"/>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3" name="Image 2" descr="Une image contenant habits, capture d’écran, texte, personne&#10;&#10;Description générée automatiquement">
            <a:extLst>
              <a:ext uri="{FF2B5EF4-FFF2-40B4-BE49-F238E27FC236}">
                <a16:creationId xmlns:a16="http://schemas.microsoft.com/office/drawing/2014/main" id="{64758118-0FE1-EEEB-01F3-ED41991F4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338984"/>
            <a:ext cx="7772400" cy="5153891"/>
          </a:xfrm>
          <a:prstGeom prst="rect">
            <a:avLst/>
          </a:prstGeom>
        </p:spPr>
      </p:pic>
    </p:spTree>
    <p:extLst>
      <p:ext uri="{BB962C8B-B14F-4D97-AF65-F5344CB8AC3E}">
        <p14:creationId xmlns:p14="http://schemas.microsoft.com/office/powerpoint/2010/main" val="117554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145E"/>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D085FF-16F8-4081-2656-C484A4E9778A}"/>
              </a:ext>
            </a:extLst>
          </p:cNvPr>
          <p:cNvGrpSpPr/>
          <p:nvPr/>
        </p:nvGrpSpPr>
        <p:grpSpPr>
          <a:xfrm>
            <a:off x="-750879" y="-657865"/>
            <a:ext cx="13693758" cy="8219449"/>
            <a:chOff x="-750879" y="-657865"/>
            <a:chExt cx="13693758" cy="8219449"/>
          </a:xfrm>
          <a:solidFill>
            <a:schemeClr val="bg1"/>
          </a:solidFill>
        </p:grpSpPr>
        <p:pic>
          <p:nvPicPr>
            <p:cNvPr id="3" name="Picture 3">
              <a:extLst>
                <a:ext uri="{FF2B5EF4-FFF2-40B4-BE49-F238E27FC236}">
                  <a16:creationId xmlns:a16="http://schemas.microsoft.com/office/drawing/2014/main" id="{477CCB5F-F365-02E3-882A-F616FC4AB989}"/>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0879" y="4818384"/>
              <a:ext cx="2746372" cy="2743200"/>
            </a:xfrm>
            <a:prstGeom prst="rect">
              <a:avLst/>
            </a:prstGeom>
          </p:spPr>
        </p:pic>
        <p:pic>
          <p:nvPicPr>
            <p:cNvPr id="4" name="Picture 4">
              <a:extLst>
                <a:ext uri="{FF2B5EF4-FFF2-40B4-BE49-F238E27FC236}">
                  <a16:creationId xmlns:a16="http://schemas.microsoft.com/office/drawing/2014/main" id="{8E7BE6EA-09A2-3B8B-B703-55B9A6C8EE14}"/>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0879" y="2084068"/>
              <a:ext cx="2746372" cy="2743200"/>
            </a:xfrm>
            <a:prstGeom prst="rect">
              <a:avLst/>
            </a:prstGeom>
          </p:spPr>
        </p:pic>
        <p:pic>
          <p:nvPicPr>
            <p:cNvPr id="5" name="Picture 5">
              <a:extLst>
                <a:ext uri="{FF2B5EF4-FFF2-40B4-BE49-F238E27FC236}">
                  <a16:creationId xmlns:a16="http://schemas.microsoft.com/office/drawing/2014/main" id="{096AC74E-BECE-6641-85E5-3E18B98F7B0B}"/>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4529" y="-652782"/>
              <a:ext cx="2746372" cy="2743200"/>
            </a:xfrm>
            <a:prstGeom prst="rect">
              <a:avLst/>
            </a:prstGeom>
          </p:spPr>
        </p:pic>
        <p:pic>
          <p:nvPicPr>
            <p:cNvPr id="8" name="Picture 6">
              <a:extLst>
                <a:ext uri="{FF2B5EF4-FFF2-40B4-BE49-F238E27FC236}">
                  <a16:creationId xmlns:a16="http://schemas.microsoft.com/office/drawing/2014/main" id="{AB03500D-E4C7-937E-25D3-605F59446CDE}"/>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82793" y="4813301"/>
              <a:ext cx="2746372" cy="2743200"/>
            </a:xfrm>
            <a:prstGeom prst="rect">
              <a:avLst/>
            </a:prstGeom>
          </p:spPr>
        </p:pic>
        <p:pic>
          <p:nvPicPr>
            <p:cNvPr id="9" name="Picture 7">
              <a:extLst>
                <a:ext uri="{FF2B5EF4-FFF2-40B4-BE49-F238E27FC236}">
                  <a16:creationId xmlns:a16="http://schemas.microsoft.com/office/drawing/2014/main" id="{9DD870EC-C2FE-03AF-20EA-B6AA976F2AA1}"/>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82793" y="2078985"/>
              <a:ext cx="2746372" cy="2743200"/>
            </a:xfrm>
            <a:prstGeom prst="rect">
              <a:avLst/>
            </a:prstGeom>
          </p:spPr>
        </p:pic>
        <p:pic>
          <p:nvPicPr>
            <p:cNvPr id="10" name="Picture 8">
              <a:extLst>
                <a:ext uri="{FF2B5EF4-FFF2-40B4-BE49-F238E27FC236}">
                  <a16:creationId xmlns:a16="http://schemas.microsoft.com/office/drawing/2014/main" id="{C5A3E7C5-B6A8-01A9-8004-CAED5050AF78}"/>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89143" y="-657865"/>
              <a:ext cx="2746372" cy="2743200"/>
            </a:xfrm>
            <a:prstGeom prst="rect">
              <a:avLst/>
            </a:prstGeom>
          </p:spPr>
        </p:pic>
        <p:pic>
          <p:nvPicPr>
            <p:cNvPr id="11" name="Picture 9">
              <a:extLst>
                <a:ext uri="{FF2B5EF4-FFF2-40B4-BE49-F238E27FC236}">
                  <a16:creationId xmlns:a16="http://schemas.microsoft.com/office/drawing/2014/main" id="{8FFA22F8-F49C-5FC2-7C7D-13867AF47C49}"/>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22814" y="4813301"/>
              <a:ext cx="2746372" cy="2743200"/>
            </a:xfrm>
            <a:prstGeom prst="rect">
              <a:avLst/>
            </a:prstGeom>
          </p:spPr>
        </p:pic>
        <p:pic>
          <p:nvPicPr>
            <p:cNvPr id="12" name="Picture 10">
              <a:extLst>
                <a:ext uri="{FF2B5EF4-FFF2-40B4-BE49-F238E27FC236}">
                  <a16:creationId xmlns:a16="http://schemas.microsoft.com/office/drawing/2014/main" id="{7EFC0DB9-5946-449E-788F-86EF6852B44B}"/>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22814" y="2078985"/>
              <a:ext cx="2746372" cy="2743200"/>
            </a:xfrm>
            <a:prstGeom prst="rect">
              <a:avLst/>
            </a:prstGeom>
          </p:spPr>
        </p:pic>
        <p:pic>
          <p:nvPicPr>
            <p:cNvPr id="13" name="Picture 11">
              <a:extLst>
                <a:ext uri="{FF2B5EF4-FFF2-40B4-BE49-F238E27FC236}">
                  <a16:creationId xmlns:a16="http://schemas.microsoft.com/office/drawing/2014/main" id="{5820975C-39EB-1D73-6A35-60B7D9B87430}"/>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29164" y="-657865"/>
              <a:ext cx="2746372" cy="2743200"/>
            </a:xfrm>
            <a:prstGeom prst="rect">
              <a:avLst/>
            </a:prstGeom>
          </p:spPr>
        </p:pic>
        <p:pic>
          <p:nvPicPr>
            <p:cNvPr id="14" name="Picture 12">
              <a:extLst>
                <a:ext uri="{FF2B5EF4-FFF2-40B4-BE49-F238E27FC236}">
                  <a16:creationId xmlns:a16="http://schemas.microsoft.com/office/drawing/2014/main" id="{97BA1484-ACA8-BA63-7656-702C8BD2F1E6}"/>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6485" y="4814568"/>
              <a:ext cx="2746372" cy="2743200"/>
            </a:xfrm>
            <a:prstGeom prst="rect">
              <a:avLst/>
            </a:prstGeom>
          </p:spPr>
        </p:pic>
        <p:pic>
          <p:nvPicPr>
            <p:cNvPr id="15" name="Picture 13">
              <a:extLst>
                <a:ext uri="{FF2B5EF4-FFF2-40B4-BE49-F238E27FC236}">
                  <a16:creationId xmlns:a16="http://schemas.microsoft.com/office/drawing/2014/main" id="{312CF119-B1AD-77F1-5569-4A964382D348}"/>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6485" y="2080252"/>
              <a:ext cx="2746372" cy="2743200"/>
            </a:xfrm>
            <a:prstGeom prst="rect">
              <a:avLst/>
            </a:prstGeom>
          </p:spPr>
        </p:pic>
        <p:pic>
          <p:nvPicPr>
            <p:cNvPr id="16" name="Picture 14">
              <a:extLst>
                <a:ext uri="{FF2B5EF4-FFF2-40B4-BE49-F238E27FC236}">
                  <a16:creationId xmlns:a16="http://schemas.microsoft.com/office/drawing/2014/main" id="{55A0C72E-B991-8CD9-3496-746996737073}"/>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62835" y="-656598"/>
              <a:ext cx="2746372" cy="2743200"/>
            </a:xfrm>
            <a:prstGeom prst="rect">
              <a:avLst/>
            </a:prstGeom>
          </p:spPr>
        </p:pic>
        <p:pic>
          <p:nvPicPr>
            <p:cNvPr id="17" name="Picture 15">
              <a:extLst>
                <a:ext uri="{FF2B5EF4-FFF2-40B4-BE49-F238E27FC236}">
                  <a16:creationId xmlns:a16="http://schemas.microsoft.com/office/drawing/2014/main" id="{717024ED-331E-9CFD-689F-D0D179455995}"/>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190157" y="4813301"/>
              <a:ext cx="2746372" cy="2743200"/>
            </a:xfrm>
            <a:prstGeom prst="rect">
              <a:avLst/>
            </a:prstGeom>
          </p:spPr>
        </p:pic>
        <p:pic>
          <p:nvPicPr>
            <p:cNvPr id="18" name="Picture 16">
              <a:extLst>
                <a:ext uri="{FF2B5EF4-FFF2-40B4-BE49-F238E27FC236}">
                  <a16:creationId xmlns:a16="http://schemas.microsoft.com/office/drawing/2014/main" id="{3031DE6D-2DBD-6223-295B-6F251C4E5F6D}"/>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190157" y="2078985"/>
              <a:ext cx="2746372" cy="2743200"/>
            </a:xfrm>
            <a:prstGeom prst="rect">
              <a:avLst/>
            </a:prstGeom>
          </p:spPr>
        </p:pic>
        <p:pic>
          <p:nvPicPr>
            <p:cNvPr id="19" name="Picture 17">
              <a:extLst>
                <a:ext uri="{FF2B5EF4-FFF2-40B4-BE49-F238E27FC236}">
                  <a16:creationId xmlns:a16="http://schemas.microsoft.com/office/drawing/2014/main" id="{9E9C4DFE-939B-03E8-EAFB-DB2668CB69E9}"/>
                </a:ext>
              </a:extLst>
            </p:cNvPr>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196507" y="-657865"/>
              <a:ext cx="2746372" cy="2743200"/>
            </a:xfrm>
            <a:prstGeom prst="rect">
              <a:avLst/>
            </a:prstGeom>
          </p:spPr>
        </p:pic>
      </p:grpSp>
      <p:pic>
        <p:nvPicPr>
          <p:cNvPr id="7" name="object 5">
            <a:extLst>
              <a:ext uri="{FF2B5EF4-FFF2-40B4-BE49-F238E27FC236}">
                <a16:creationId xmlns:a16="http://schemas.microsoft.com/office/drawing/2014/main" id="{A007400A-6E6C-7B1F-B128-85EFCA7C3CD4}"/>
              </a:ext>
            </a:extLst>
          </p:cNvPr>
          <p:cNvPicPr/>
          <p:nvPr/>
        </p:nvPicPr>
        <p:blipFill>
          <a:blip r:embed="rId4" cstate="print"/>
          <a:stretch>
            <a:fillRect/>
          </a:stretch>
        </p:blipFill>
        <p:spPr>
          <a:xfrm>
            <a:off x="2506136" y="0"/>
            <a:ext cx="9685865" cy="6858000"/>
          </a:xfrm>
          <a:prstGeom prst="rect">
            <a:avLst/>
          </a:prstGeom>
        </p:spPr>
      </p:pic>
      <p:pic>
        <p:nvPicPr>
          <p:cNvPr id="6" name="Picture 5" descr="A black and white logo with white text&#10;&#10;Description automatically generated with low confidence">
            <a:extLst>
              <a:ext uri="{FF2B5EF4-FFF2-40B4-BE49-F238E27FC236}">
                <a16:creationId xmlns:a16="http://schemas.microsoft.com/office/drawing/2014/main" id="{C9C33306-24A3-7A0B-10B7-B2D5EA4B62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143" y="2485556"/>
            <a:ext cx="2243614" cy="1886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667B9-5838-328F-8516-CBA41CB9DDB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E0532FF-4584-D30F-64C8-A0726C08755D}"/>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3" name="Image 2" descr="Une image contenant texte, habits, capture d’écran, personne&#10;&#10;Description générée automatiquement">
            <a:extLst>
              <a:ext uri="{FF2B5EF4-FFF2-40B4-BE49-F238E27FC236}">
                <a16:creationId xmlns:a16="http://schemas.microsoft.com/office/drawing/2014/main" id="{5F250785-81D3-5662-FBC3-57224D633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344" y="1280160"/>
            <a:ext cx="8385311" cy="5212715"/>
          </a:xfrm>
          <a:prstGeom prst="rect">
            <a:avLst/>
          </a:prstGeom>
        </p:spPr>
      </p:pic>
    </p:spTree>
    <p:extLst>
      <p:ext uri="{BB962C8B-B14F-4D97-AF65-F5344CB8AC3E}">
        <p14:creationId xmlns:p14="http://schemas.microsoft.com/office/powerpoint/2010/main" val="420704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DEFAA-9F43-87F7-5F91-B4D67AE436F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95A76E32-0151-A47E-F19B-5A325E566F66}"/>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987B7DE2-3A72-C360-D566-A0BDDB5F6E1B}"/>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3302783E-675D-8392-6F31-4DEB61EAF5EB}"/>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16967044-5D39-A3BC-44FC-3B323AE7B306}"/>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C5477EF8-802B-2283-3815-0DEF00630537}"/>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1</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45437710-7285-A4AB-522E-EF858156193F}"/>
                  </a:ext>
                </a:extLst>
              </p:cNvPr>
              <p:cNvSpPr txBox="1"/>
              <p:nvPr/>
            </p:nvSpPr>
            <p:spPr>
              <a:xfrm>
                <a:off x="2415665" y="1687963"/>
                <a:ext cx="396371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en-US" sz="4000" b="1" i="0" u="none" strike="noStrike" kern="1200" cap="none" spc="0" normalizeH="0" baseline="0" noProof="0" dirty="0">
                    <a:ln>
                      <a:noFill/>
                    </a:ln>
                    <a:solidFill>
                      <a:srgbClr val="DEB35C"/>
                    </a:solidFill>
                    <a:effectLst/>
                    <a:uLnTx/>
                    <a:uFillTx/>
                    <a:latin typeface="Century Gothic" panose="020F0302020204030204"/>
                    <a:ea typeface="+mn-ea"/>
                    <a:cs typeface="+mn-cs"/>
                  </a:rPr>
                  <a:t>Introduction</a:t>
                </a:r>
                <a:endParaRPr lang="fr-FR" sz="4000" dirty="0"/>
              </a:p>
            </p:txBody>
          </p:sp>
        </p:grpSp>
        <p:grpSp>
          <p:nvGrpSpPr>
            <p:cNvPr id="17" name="Groupe 16">
              <a:extLst>
                <a:ext uri="{FF2B5EF4-FFF2-40B4-BE49-F238E27FC236}">
                  <a16:creationId xmlns:a16="http://schemas.microsoft.com/office/drawing/2014/main" id="{1DDA7BFF-DCFD-0BE1-B534-A7A54E002076}"/>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9487AB0D-6A62-89D3-0B18-4EFACFABFA98}"/>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4FB127FB-6768-2FB2-1B6C-39F1E3F90311}"/>
                  </a:ext>
                </a:extLst>
              </p:cNvPr>
              <p:cNvGrpSpPr/>
              <p:nvPr/>
            </p:nvGrpSpPr>
            <p:grpSpPr>
              <a:xfrm>
                <a:off x="2756859" y="2726387"/>
                <a:ext cx="7669997" cy="697692"/>
                <a:chOff x="7220039" y="4980250"/>
                <a:chExt cx="4484045" cy="697692"/>
              </a:xfrm>
            </p:grpSpPr>
            <p:sp>
              <p:nvSpPr>
                <p:cNvPr id="11" name="TextBox 10">
                  <a:extLst>
                    <a:ext uri="{FF2B5EF4-FFF2-40B4-BE49-F238E27FC236}">
                      <a16:creationId xmlns:a16="http://schemas.microsoft.com/office/drawing/2014/main" id="{B31844B7-EA0B-A9E1-BE55-CA0044563D50}"/>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664427F9-5527-BFC2-374A-05336D104B8E}"/>
                    </a:ext>
                  </a:extLst>
                </p:cNvPr>
                <p:cNvSpPr/>
                <p:nvPr/>
              </p:nvSpPr>
              <p:spPr>
                <a:xfrm>
                  <a:off x="7220039" y="4980250"/>
                  <a:ext cx="4484045" cy="69769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Conclusion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sp>
        <p:nvSpPr>
          <p:cNvPr id="2" name="ZoneTexte 1">
            <a:extLst>
              <a:ext uri="{FF2B5EF4-FFF2-40B4-BE49-F238E27FC236}">
                <a16:creationId xmlns:a16="http://schemas.microsoft.com/office/drawing/2014/main" id="{41F39FFA-4F5A-7271-CF37-1EEE0CF48ED0}"/>
              </a:ext>
            </a:extLst>
          </p:cNvPr>
          <p:cNvSpPr txBox="1"/>
          <p:nvPr/>
        </p:nvSpPr>
        <p:spPr>
          <a:xfrm>
            <a:off x="2635102" y="3500758"/>
            <a:ext cx="6921795" cy="1569660"/>
          </a:xfrm>
          <a:prstGeom prst="rect">
            <a:avLst/>
          </a:prstGeom>
          <a:noFill/>
        </p:spPr>
        <p:txBody>
          <a:bodyPr wrap="square" rtlCol="0">
            <a:spAutoFit/>
          </a:bodyPr>
          <a:lstStyle/>
          <a:p>
            <a:r>
              <a:rPr lang="fr-FR" sz="1600" dirty="0" err="1">
                <a:solidFill>
                  <a:srgbClr val="44536A"/>
                </a:solidFill>
              </a:rPr>
              <a:t>GenAI</a:t>
            </a:r>
            <a:r>
              <a:rPr lang="fr-FR" sz="1600" dirty="0">
                <a:solidFill>
                  <a:srgbClr val="44536A"/>
                </a:solidFill>
              </a:rPr>
              <a:t> est un type d’intelligence artificielle qui permet de </a:t>
            </a:r>
            <a:r>
              <a:rPr lang="fr-FR" sz="1600" b="1" dirty="0">
                <a:solidFill>
                  <a:srgbClr val="44536A"/>
                </a:solidFill>
              </a:rPr>
              <a:t>générer de nouvelles données </a:t>
            </a:r>
            <a:r>
              <a:rPr lang="fr-FR" sz="1600" dirty="0">
                <a:solidFill>
                  <a:srgbClr val="44536A"/>
                </a:solidFill>
              </a:rPr>
              <a:t>en se basant sur les données d’apprentissage déjà existantes.</a:t>
            </a:r>
          </a:p>
          <a:p>
            <a:endParaRPr lang="fr-FR" sz="1600" dirty="0">
              <a:solidFill>
                <a:srgbClr val="44536A"/>
              </a:solidFill>
            </a:endParaRPr>
          </a:p>
          <a:p>
            <a:r>
              <a:rPr lang="fr-FR" sz="1600" dirty="0">
                <a:solidFill>
                  <a:srgbClr val="44536A"/>
                </a:solidFill>
              </a:rPr>
              <a:t>L’apprentissage permet d’établir des modèles statistiques qui seront utilisés lors des inférences.</a:t>
            </a:r>
          </a:p>
        </p:txBody>
      </p:sp>
    </p:spTree>
    <p:extLst>
      <p:ext uri="{BB962C8B-B14F-4D97-AF65-F5344CB8AC3E}">
        <p14:creationId xmlns:p14="http://schemas.microsoft.com/office/powerpoint/2010/main" val="132280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2A135-C563-65D6-B68B-92E71548322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34C5C09-8F97-FACF-9F1A-306E7402EE03}"/>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3" name="Image 2" descr="Une image contenant texte, capture d’écran, Police, nombre&#10;&#10;Description générée automatiquement">
            <a:extLst>
              <a:ext uri="{FF2B5EF4-FFF2-40B4-BE49-F238E27FC236}">
                <a16:creationId xmlns:a16="http://schemas.microsoft.com/office/drawing/2014/main" id="{F54DD24D-B3EB-D20A-2A32-D7DBE52E9B59}"/>
              </a:ext>
            </a:extLst>
          </p:cNvPr>
          <p:cNvPicPr>
            <a:picLocks noChangeAspect="1"/>
          </p:cNvPicPr>
          <p:nvPr/>
        </p:nvPicPr>
        <p:blipFill rotWithShape="1">
          <a:blip r:embed="rId2">
            <a:extLst>
              <a:ext uri="{28A0092B-C50C-407E-A947-70E740481C1C}">
                <a14:useLocalDpi xmlns:a14="http://schemas.microsoft.com/office/drawing/2010/main" val="0"/>
              </a:ext>
            </a:extLst>
          </a:blip>
          <a:srcRect l="5815" t="18708" r="6456" b="8028"/>
          <a:stretch/>
        </p:blipFill>
        <p:spPr>
          <a:xfrm>
            <a:off x="2010136" y="1932973"/>
            <a:ext cx="8171727" cy="3692325"/>
          </a:xfrm>
          <a:prstGeom prst="rect">
            <a:avLst/>
          </a:prstGeom>
        </p:spPr>
      </p:pic>
    </p:spTree>
    <p:extLst>
      <p:ext uri="{BB962C8B-B14F-4D97-AF65-F5344CB8AC3E}">
        <p14:creationId xmlns:p14="http://schemas.microsoft.com/office/powerpoint/2010/main" val="2332678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6520D-04F7-8BC0-2CE6-ACB48F5B543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C7731EDD-CCEB-27DE-407D-43681642A35D}"/>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4" name="Image 3" descr="Une image contenant texte, capture d’écran, Police, conception&#10;&#10;Description générée automatiquement">
            <a:extLst>
              <a:ext uri="{FF2B5EF4-FFF2-40B4-BE49-F238E27FC236}">
                <a16:creationId xmlns:a16="http://schemas.microsoft.com/office/drawing/2014/main" id="{0D8F8816-DAF0-6732-6411-26FFB0C34863}"/>
              </a:ext>
            </a:extLst>
          </p:cNvPr>
          <p:cNvPicPr>
            <a:picLocks noChangeAspect="1"/>
          </p:cNvPicPr>
          <p:nvPr/>
        </p:nvPicPr>
        <p:blipFill rotWithShape="1">
          <a:blip r:embed="rId2">
            <a:extLst>
              <a:ext uri="{28A0092B-C50C-407E-A947-70E740481C1C}">
                <a14:useLocalDpi xmlns:a14="http://schemas.microsoft.com/office/drawing/2010/main" val="0"/>
              </a:ext>
            </a:extLst>
          </a:blip>
          <a:srcRect t="14413"/>
          <a:stretch/>
        </p:blipFill>
        <p:spPr>
          <a:xfrm>
            <a:off x="2066952" y="2384385"/>
            <a:ext cx="8160494" cy="3691802"/>
          </a:xfrm>
          <a:prstGeom prst="rect">
            <a:avLst/>
          </a:prstGeom>
        </p:spPr>
      </p:pic>
    </p:spTree>
    <p:extLst>
      <p:ext uri="{BB962C8B-B14F-4D97-AF65-F5344CB8AC3E}">
        <p14:creationId xmlns:p14="http://schemas.microsoft.com/office/powerpoint/2010/main" val="291841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69CA0-9596-F9B3-0C7E-93FEEB56FC8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4CA62F4-29C8-D58F-F96E-4E629DB7D45A}"/>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3" name="Image 2" descr="Une image contenant texte, capture d’écran, Police, nombre&#10;&#10;Description générée automatiquement">
            <a:extLst>
              <a:ext uri="{FF2B5EF4-FFF2-40B4-BE49-F238E27FC236}">
                <a16:creationId xmlns:a16="http://schemas.microsoft.com/office/drawing/2014/main" id="{EA495BD6-B8F2-FB95-A54E-FD3097156893}"/>
              </a:ext>
            </a:extLst>
          </p:cNvPr>
          <p:cNvPicPr>
            <a:picLocks noChangeAspect="1"/>
          </p:cNvPicPr>
          <p:nvPr/>
        </p:nvPicPr>
        <p:blipFill rotWithShape="1">
          <a:blip r:embed="rId2">
            <a:extLst>
              <a:ext uri="{28A0092B-C50C-407E-A947-70E740481C1C}">
                <a14:useLocalDpi xmlns:a14="http://schemas.microsoft.com/office/drawing/2010/main" val="0"/>
              </a:ext>
            </a:extLst>
          </a:blip>
          <a:srcRect t="18420"/>
          <a:stretch/>
        </p:blipFill>
        <p:spPr>
          <a:xfrm>
            <a:off x="1404787" y="2442258"/>
            <a:ext cx="9382426" cy="3917614"/>
          </a:xfrm>
          <a:prstGeom prst="rect">
            <a:avLst/>
          </a:prstGeom>
        </p:spPr>
      </p:pic>
      <p:sp>
        <p:nvSpPr>
          <p:cNvPr id="4" name="Rectangle 3">
            <a:extLst>
              <a:ext uri="{FF2B5EF4-FFF2-40B4-BE49-F238E27FC236}">
                <a16:creationId xmlns:a16="http://schemas.microsoft.com/office/drawing/2014/main" id="{B8B8FDDE-CFE7-4343-357B-533414080453}"/>
              </a:ext>
            </a:extLst>
          </p:cNvPr>
          <p:cNvSpPr/>
          <p:nvPr/>
        </p:nvSpPr>
        <p:spPr>
          <a:xfrm>
            <a:off x="7237596" y="3017542"/>
            <a:ext cx="2415133" cy="4065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B008B500-43A9-04DC-B439-15A8A4F40476}"/>
              </a:ext>
            </a:extLst>
          </p:cNvPr>
          <p:cNvSpPr/>
          <p:nvPr/>
        </p:nvSpPr>
        <p:spPr>
          <a:xfrm>
            <a:off x="8440245" y="3369358"/>
            <a:ext cx="2415133" cy="14361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7007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744C7-ECC9-DFBE-76BC-13F9E384471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BABB53A6-F987-1111-A10D-589CEAB29AEF}"/>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3" name="Image 2" descr="Une image contenant texte, capture d’écran, Police, nombre&#10;&#10;Description générée automatiquement">
            <a:extLst>
              <a:ext uri="{FF2B5EF4-FFF2-40B4-BE49-F238E27FC236}">
                <a16:creationId xmlns:a16="http://schemas.microsoft.com/office/drawing/2014/main" id="{0C73C645-72A4-770D-5201-2F7D5FF72900}"/>
              </a:ext>
            </a:extLst>
          </p:cNvPr>
          <p:cNvPicPr>
            <a:picLocks noChangeAspect="1"/>
          </p:cNvPicPr>
          <p:nvPr/>
        </p:nvPicPr>
        <p:blipFill rotWithShape="1">
          <a:blip r:embed="rId2">
            <a:extLst>
              <a:ext uri="{28A0092B-C50C-407E-A947-70E740481C1C}">
                <a14:useLocalDpi xmlns:a14="http://schemas.microsoft.com/office/drawing/2010/main" val="0"/>
              </a:ext>
            </a:extLst>
          </a:blip>
          <a:srcRect t="16010"/>
          <a:stretch/>
        </p:blipFill>
        <p:spPr>
          <a:xfrm>
            <a:off x="1404787" y="2326511"/>
            <a:ext cx="9382426" cy="4033361"/>
          </a:xfrm>
          <a:prstGeom prst="rect">
            <a:avLst/>
          </a:prstGeom>
        </p:spPr>
      </p:pic>
    </p:spTree>
    <p:extLst>
      <p:ext uri="{BB962C8B-B14F-4D97-AF65-F5344CB8AC3E}">
        <p14:creationId xmlns:p14="http://schemas.microsoft.com/office/powerpoint/2010/main" val="2595822021"/>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7FBEA-9296-C55C-FBCA-15808D50607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A8F9B9B-2CA5-2671-C75E-4EFD9D17A865}"/>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29CAFCCB-14A7-2FE1-4856-86D48EC9AD4D}"/>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1434B850-4F3F-A3C8-2D30-4447DCE4E1B5}"/>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BA526980-DB5A-AB3B-4C44-B6F9F218451A}"/>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F30B9244-1D75-84DE-97C5-516B3E329196}"/>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1</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596B14C2-1003-4507-2703-DD4D4652ED7A}"/>
                  </a:ext>
                </a:extLst>
              </p:cNvPr>
              <p:cNvSpPr txBox="1"/>
              <p:nvPr/>
            </p:nvSpPr>
            <p:spPr>
              <a:xfrm>
                <a:off x="2415665" y="1687963"/>
                <a:ext cx="396371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en-US" sz="4000" b="1" i="0" u="none" strike="noStrike" kern="1200" cap="none" spc="0" normalizeH="0" baseline="0" noProof="0" dirty="0">
                    <a:ln>
                      <a:noFill/>
                    </a:ln>
                    <a:solidFill>
                      <a:srgbClr val="DEB35C"/>
                    </a:solidFill>
                    <a:effectLst/>
                    <a:uLnTx/>
                    <a:uFillTx/>
                    <a:latin typeface="Century Gothic" panose="020F0302020204030204"/>
                    <a:ea typeface="+mn-ea"/>
                    <a:cs typeface="+mn-cs"/>
                  </a:rPr>
                  <a:t>Introduction</a:t>
                </a:r>
                <a:endParaRPr lang="fr-FR" sz="4000" dirty="0"/>
              </a:p>
            </p:txBody>
          </p:sp>
        </p:grpSp>
        <p:grpSp>
          <p:nvGrpSpPr>
            <p:cNvPr id="17" name="Groupe 16">
              <a:extLst>
                <a:ext uri="{FF2B5EF4-FFF2-40B4-BE49-F238E27FC236}">
                  <a16:creationId xmlns:a16="http://schemas.microsoft.com/office/drawing/2014/main" id="{EB3FCDD7-F9BE-38F3-DBE9-935073F479BB}"/>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6A11CD34-D2DC-DE3C-5E01-57097B597234}"/>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FBEAA99A-8F36-FBA8-2C3D-EAAEAC4829E2}"/>
                  </a:ext>
                </a:extLst>
              </p:cNvPr>
              <p:cNvGrpSpPr/>
              <p:nvPr/>
            </p:nvGrpSpPr>
            <p:grpSpPr>
              <a:xfrm>
                <a:off x="2756859" y="2726387"/>
                <a:ext cx="7669997" cy="697692"/>
                <a:chOff x="7220039" y="4980250"/>
                <a:chExt cx="4484045" cy="697692"/>
              </a:xfrm>
            </p:grpSpPr>
            <p:sp>
              <p:nvSpPr>
                <p:cNvPr id="11" name="TextBox 10">
                  <a:extLst>
                    <a:ext uri="{FF2B5EF4-FFF2-40B4-BE49-F238E27FC236}">
                      <a16:creationId xmlns:a16="http://schemas.microsoft.com/office/drawing/2014/main" id="{B65335A3-1EE4-C9A7-5B2E-94712C8CFF93}"/>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EEB43E2D-A391-2A7E-5CD1-FF31FB1589C1}"/>
                    </a:ext>
                  </a:extLst>
                </p:cNvPr>
                <p:cNvSpPr/>
                <p:nvPr/>
              </p:nvSpPr>
              <p:spPr>
                <a:xfrm>
                  <a:off x="7220039" y="4980250"/>
                  <a:ext cx="4484045" cy="69769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Attention aux hallucinations !</a:t>
                  </a: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sp>
        <p:nvSpPr>
          <p:cNvPr id="2" name="ZoneTexte 1">
            <a:extLst>
              <a:ext uri="{FF2B5EF4-FFF2-40B4-BE49-F238E27FC236}">
                <a16:creationId xmlns:a16="http://schemas.microsoft.com/office/drawing/2014/main" id="{5A99DEBE-0B67-A8A7-0781-A662D68D2396}"/>
              </a:ext>
            </a:extLst>
          </p:cNvPr>
          <p:cNvSpPr txBox="1"/>
          <p:nvPr/>
        </p:nvSpPr>
        <p:spPr>
          <a:xfrm>
            <a:off x="2635102" y="3500758"/>
            <a:ext cx="6921795" cy="830997"/>
          </a:xfrm>
          <a:prstGeom prst="rect">
            <a:avLst/>
          </a:prstGeom>
          <a:noFill/>
        </p:spPr>
        <p:txBody>
          <a:bodyPr wrap="square" rtlCol="0">
            <a:spAutoFit/>
          </a:bodyPr>
          <a:lstStyle/>
          <a:p>
            <a:r>
              <a:rPr lang="fr-FR" sz="1600" dirty="0">
                <a:solidFill>
                  <a:srgbClr val="44536A"/>
                </a:solidFill>
              </a:rPr>
              <a:t>Les hallucinations sont des données générées par une </a:t>
            </a:r>
            <a:r>
              <a:rPr lang="fr-FR" sz="1600" dirty="0" err="1">
                <a:solidFill>
                  <a:srgbClr val="44536A"/>
                </a:solidFill>
              </a:rPr>
              <a:t>GenAI</a:t>
            </a:r>
            <a:r>
              <a:rPr lang="fr-FR" sz="1600" dirty="0">
                <a:solidFill>
                  <a:srgbClr val="44536A"/>
                </a:solidFill>
              </a:rPr>
              <a:t> mais qui relèvent d’aberrations statistiques issues des modèles sous-jacents.</a:t>
            </a:r>
          </a:p>
        </p:txBody>
      </p:sp>
    </p:spTree>
    <p:extLst>
      <p:ext uri="{BB962C8B-B14F-4D97-AF65-F5344CB8AC3E}">
        <p14:creationId xmlns:p14="http://schemas.microsoft.com/office/powerpoint/2010/main" val="2425975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13448-689A-E88D-5478-A63C4FE98DB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BA2B28D1-F1A8-425C-0C20-F9FEE40456A4}"/>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F7DA99B6-DAE9-E285-EE41-83D37BA8E4FE}"/>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CD23DC28-2156-4DD2-FE9A-341A5EC51575}"/>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C97588D5-0714-8DD4-B8C1-B6CEABFA5130}"/>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596757F1-3E93-80A8-2C8A-3751BD983827}"/>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1</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F0E79C44-328E-D3F5-F2B6-996D8FC753A0}"/>
                  </a:ext>
                </a:extLst>
              </p:cNvPr>
              <p:cNvSpPr txBox="1"/>
              <p:nvPr/>
            </p:nvSpPr>
            <p:spPr>
              <a:xfrm>
                <a:off x="2415665" y="1687963"/>
                <a:ext cx="396371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en-US" sz="4000" b="1" i="0" u="none" strike="noStrike" kern="1200" cap="none" spc="0" normalizeH="0" baseline="0" noProof="0" dirty="0">
                    <a:ln>
                      <a:noFill/>
                    </a:ln>
                    <a:solidFill>
                      <a:srgbClr val="DEB35C"/>
                    </a:solidFill>
                    <a:effectLst/>
                    <a:uLnTx/>
                    <a:uFillTx/>
                    <a:latin typeface="Century Gothic" panose="020F0302020204030204"/>
                    <a:ea typeface="+mn-ea"/>
                    <a:cs typeface="+mn-cs"/>
                  </a:rPr>
                  <a:t>Introduction</a:t>
                </a:r>
                <a:endParaRPr lang="fr-FR" sz="4000" dirty="0"/>
              </a:p>
            </p:txBody>
          </p:sp>
        </p:grpSp>
        <p:grpSp>
          <p:nvGrpSpPr>
            <p:cNvPr id="17" name="Groupe 16">
              <a:extLst>
                <a:ext uri="{FF2B5EF4-FFF2-40B4-BE49-F238E27FC236}">
                  <a16:creationId xmlns:a16="http://schemas.microsoft.com/office/drawing/2014/main" id="{2E5741E4-A2A9-B329-E8C2-865F83C9866D}"/>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BD34893E-1930-669C-DD2B-A95531D6B633}"/>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FD27B694-DAFA-606A-24DA-EBECBE390755}"/>
                  </a:ext>
                </a:extLst>
              </p:cNvPr>
              <p:cNvGrpSpPr/>
              <p:nvPr/>
            </p:nvGrpSpPr>
            <p:grpSpPr>
              <a:xfrm>
                <a:off x="2756859" y="2726387"/>
                <a:ext cx="7669997" cy="697692"/>
                <a:chOff x="7220039" y="4980250"/>
                <a:chExt cx="4484045" cy="697692"/>
              </a:xfrm>
            </p:grpSpPr>
            <p:sp>
              <p:nvSpPr>
                <p:cNvPr id="11" name="TextBox 10">
                  <a:extLst>
                    <a:ext uri="{FF2B5EF4-FFF2-40B4-BE49-F238E27FC236}">
                      <a16:creationId xmlns:a16="http://schemas.microsoft.com/office/drawing/2014/main" id="{062EBEB8-BEE3-BCD3-F7A3-993CF41A2DD6}"/>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6106A383-15A5-D82B-3F6A-8152B6DA605E}"/>
                    </a:ext>
                  </a:extLst>
                </p:cNvPr>
                <p:cNvSpPr/>
                <p:nvPr/>
              </p:nvSpPr>
              <p:spPr>
                <a:xfrm>
                  <a:off x="7220039" y="4980250"/>
                  <a:ext cx="4484045" cy="69769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Attention aux hallucinations !</a:t>
                  </a: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sp>
        <p:nvSpPr>
          <p:cNvPr id="2" name="ZoneTexte 1">
            <a:extLst>
              <a:ext uri="{FF2B5EF4-FFF2-40B4-BE49-F238E27FC236}">
                <a16:creationId xmlns:a16="http://schemas.microsoft.com/office/drawing/2014/main" id="{5013255F-7884-B51C-4FB7-177BDDD7A6EE}"/>
              </a:ext>
            </a:extLst>
          </p:cNvPr>
          <p:cNvSpPr txBox="1"/>
          <p:nvPr/>
        </p:nvSpPr>
        <p:spPr>
          <a:xfrm>
            <a:off x="2635102" y="3500758"/>
            <a:ext cx="6921795" cy="1569660"/>
          </a:xfrm>
          <a:prstGeom prst="rect">
            <a:avLst/>
          </a:prstGeom>
          <a:noFill/>
        </p:spPr>
        <p:txBody>
          <a:bodyPr wrap="square" rtlCol="0">
            <a:spAutoFit/>
          </a:bodyPr>
          <a:lstStyle/>
          <a:p>
            <a:r>
              <a:rPr lang="fr-FR" sz="1600" dirty="0">
                <a:solidFill>
                  <a:srgbClr val="44536A"/>
                </a:solidFill>
              </a:rPr>
              <a:t>Les hallucinations peuvent provenir de :</a:t>
            </a:r>
          </a:p>
          <a:p>
            <a:endParaRPr lang="fr-FR" sz="1600" dirty="0">
              <a:solidFill>
                <a:srgbClr val="44536A"/>
              </a:solidFill>
            </a:endParaRPr>
          </a:p>
          <a:p>
            <a:pPr marL="285750" indent="-285750">
              <a:buFont typeface="Arial" panose="020B0604020202020204" pitchFamily="34" charset="0"/>
              <a:buChar char="•"/>
            </a:pPr>
            <a:r>
              <a:rPr lang="fr-FR" sz="1600" dirty="0">
                <a:solidFill>
                  <a:srgbClr val="44536A"/>
                </a:solidFill>
              </a:rPr>
              <a:t>Un manque de données d’entraînement </a:t>
            </a:r>
          </a:p>
          <a:p>
            <a:pPr marL="285750" indent="-285750">
              <a:buFont typeface="Arial" panose="020B0604020202020204" pitchFamily="34" charset="0"/>
              <a:buChar char="•"/>
            </a:pPr>
            <a:r>
              <a:rPr lang="fr-FR" sz="1600" dirty="0">
                <a:solidFill>
                  <a:srgbClr val="44536A"/>
                </a:solidFill>
              </a:rPr>
              <a:t>Entraînement sur des données bruitées</a:t>
            </a:r>
          </a:p>
          <a:p>
            <a:pPr marL="285750" indent="-285750">
              <a:buFont typeface="Arial" panose="020B0604020202020204" pitchFamily="34" charset="0"/>
              <a:buChar char="•"/>
            </a:pPr>
            <a:r>
              <a:rPr lang="fr-FR" sz="1600" dirty="0">
                <a:solidFill>
                  <a:srgbClr val="44536A"/>
                </a:solidFill>
              </a:rPr>
              <a:t>Le modèle n’a pas assez de contexte </a:t>
            </a:r>
          </a:p>
          <a:p>
            <a:pPr marL="285750" indent="-285750">
              <a:buFont typeface="Arial" panose="020B0604020202020204" pitchFamily="34" charset="0"/>
              <a:buChar char="•"/>
            </a:pPr>
            <a:r>
              <a:rPr lang="fr-FR" sz="1600" dirty="0">
                <a:solidFill>
                  <a:srgbClr val="44536A"/>
                </a:solidFill>
              </a:rPr>
              <a:t>Le modèle n’a pas assez de contraintes</a:t>
            </a:r>
          </a:p>
        </p:txBody>
      </p:sp>
    </p:spTree>
    <p:extLst>
      <p:ext uri="{BB962C8B-B14F-4D97-AF65-F5344CB8AC3E}">
        <p14:creationId xmlns:p14="http://schemas.microsoft.com/office/powerpoint/2010/main" val="2890726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48481-7F9E-0FB9-7926-00D887F7734B}"/>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1F6706DD-A083-B823-0C68-21D39E504440}"/>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3" name="Image 2" descr="Une image contenant texte, Police, nombre, capture d’écran&#10;&#10;Description générée automatiquement">
            <a:extLst>
              <a:ext uri="{FF2B5EF4-FFF2-40B4-BE49-F238E27FC236}">
                <a16:creationId xmlns:a16="http://schemas.microsoft.com/office/drawing/2014/main" id="{1267867A-C2D9-90AA-EE0D-97942A1B9C4A}"/>
              </a:ext>
            </a:extLst>
          </p:cNvPr>
          <p:cNvPicPr>
            <a:picLocks noChangeAspect="1"/>
          </p:cNvPicPr>
          <p:nvPr/>
        </p:nvPicPr>
        <p:blipFill rotWithShape="1">
          <a:blip r:embed="rId2">
            <a:extLst>
              <a:ext uri="{28A0092B-C50C-407E-A947-70E740481C1C}">
                <a14:useLocalDpi xmlns:a14="http://schemas.microsoft.com/office/drawing/2010/main" val="0"/>
              </a:ext>
            </a:extLst>
          </a:blip>
          <a:srcRect t="21480"/>
          <a:stretch/>
        </p:blipFill>
        <p:spPr>
          <a:xfrm>
            <a:off x="1643394" y="2941690"/>
            <a:ext cx="8905209" cy="3551185"/>
          </a:xfrm>
          <a:prstGeom prst="rect">
            <a:avLst/>
          </a:prstGeom>
        </p:spPr>
      </p:pic>
      <p:sp>
        <p:nvSpPr>
          <p:cNvPr id="4" name="Rectangle: Rounded Corners 36">
            <a:extLst>
              <a:ext uri="{FF2B5EF4-FFF2-40B4-BE49-F238E27FC236}">
                <a16:creationId xmlns:a16="http://schemas.microsoft.com/office/drawing/2014/main" id="{C28531FA-50DB-87BE-9142-9C0C0BD7116F}"/>
              </a:ext>
            </a:extLst>
          </p:cNvPr>
          <p:cNvSpPr/>
          <p:nvPr/>
        </p:nvSpPr>
        <p:spPr>
          <a:xfrm>
            <a:off x="3154653" y="1567444"/>
            <a:ext cx="5882693" cy="109473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5" name="Rectangle 4">
            <a:extLst>
              <a:ext uri="{FF2B5EF4-FFF2-40B4-BE49-F238E27FC236}">
                <a16:creationId xmlns:a16="http://schemas.microsoft.com/office/drawing/2014/main" id="{30A23566-A61A-A5DF-A55D-4FB5648AF54C}"/>
              </a:ext>
            </a:extLst>
          </p:cNvPr>
          <p:cNvSpPr/>
          <p:nvPr/>
        </p:nvSpPr>
        <p:spPr>
          <a:xfrm>
            <a:off x="4495470" y="1773566"/>
            <a:ext cx="3201058" cy="574901"/>
          </a:xfrm>
          <a:prstGeom prst="rect">
            <a:avLst/>
          </a:prstGeom>
        </p:spPr>
        <p:txBody>
          <a:bodyPr wrap="square">
            <a:spAutoFit/>
          </a:bodyPr>
          <a:lstStyle/>
          <a:p>
            <a:pPr algn="ctr">
              <a:lnSpc>
                <a:spcPct val="150000"/>
              </a:lnSpc>
              <a:defRPr/>
            </a:pPr>
            <a:r>
              <a:rPr lang="fr-FR" sz="2400" b="1" dirty="0" err="1">
                <a:solidFill>
                  <a:srgbClr val="44546A"/>
                </a:solidFill>
                <a:latin typeface="Century Gothic" panose="020F0302020204030204"/>
              </a:rPr>
              <a:t>GenAI</a:t>
            </a:r>
            <a:r>
              <a:rPr lang="fr-FR" sz="2400" b="1" dirty="0">
                <a:solidFill>
                  <a:srgbClr val="44546A"/>
                </a:solidFill>
                <a:latin typeface="Century Gothic" panose="020F0302020204030204"/>
              </a:rPr>
              <a:t> Application</a:t>
            </a:r>
            <a:endParaRPr kumimoji="0" lang="fr-FR" sz="2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62619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4875E-9A3B-A7E1-416C-859804B926F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1C1EABE2-6F9F-24FA-47C9-498CF30792BE}"/>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3" name="Image 2" descr="Une image contenant texte, Police, nombre, capture d’écran&#10;&#10;Description générée automatiquement">
            <a:extLst>
              <a:ext uri="{FF2B5EF4-FFF2-40B4-BE49-F238E27FC236}">
                <a16:creationId xmlns:a16="http://schemas.microsoft.com/office/drawing/2014/main" id="{65596986-4616-B5E0-8DF3-95BB6A6E2C5E}"/>
              </a:ext>
            </a:extLst>
          </p:cNvPr>
          <p:cNvPicPr>
            <a:picLocks noChangeAspect="1"/>
          </p:cNvPicPr>
          <p:nvPr/>
        </p:nvPicPr>
        <p:blipFill rotWithShape="1">
          <a:blip r:embed="rId2">
            <a:extLst>
              <a:ext uri="{28A0092B-C50C-407E-A947-70E740481C1C}">
                <a14:useLocalDpi xmlns:a14="http://schemas.microsoft.com/office/drawing/2010/main" val="0"/>
              </a:ext>
            </a:extLst>
          </a:blip>
          <a:srcRect l="3756" t="21480" r="84190"/>
          <a:stretch/>
        </p:blipFill>
        <p:spPr>
          <a:xfrm>
            <a:off x="5559286" y="2893007"/>
            <a:ext cx="1073426" cy="3551185"/>
          </a:xfrm>
          <a:prstGeom prst="rect">
            <a:avLst/>
          </a:prstGeom>
        </p:spPr>
      </p:pic>
      <p:sp>
        <p:nvSpPr>
          <p:cNvPr id="4" name="Rectangle: Rounded Corners 36">
            <a:extLst>
              <a:ext uri="{FF2B5EF4-FFF2-40B4-BE49-F238E27FC236}">
                <a16:creationId xmlns:a16="http://schemas.microsoft.com/office/drawing/2014/main" id="{41B536CA-5687-5FE6-3BB6-EA642767C180}"/>
              </a:ext>
            </a:extLst>
          </p:cNvPr>
          <p:cNvSpPr/>
          <p:nvPr/>
        </p:nvSpPr>
        <p:spPr>
          <a:xfrm>
            <a:off x="3154653" y="1567444"/>
            <a:ext cx="5882693" cy="109473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5" name="Rectangle 4">
            <a:extLst>
              <a:ext uri="{FF2B5EF4-FFF2-40B4-BE49-F238E27FC236}">
                <a16:creationId xmlns:a16="http://schemas.microsoft.com/office/drawing/2014/main" id="{5A90255F-375C-633D-8F45-B10284109C33}"/>
              </a:ext>
            </a:extLst>
          </p:cNvPr>
          <p:cNvSpPr/>
          <p:nvPr/>
        </p:nvSpPr>
        <p:spPr>
          <a:xfrm>
            <a:off x="4495470" y="1773566"/>
            <a:ext cx="3201058" cy="574901"/>
          </a:xfrm>
          <a:prstGeom prst="rect">
            <a:avLst/>
          </a:prstGeom>
        </p:spPr>
        <p:txBody>
          <a:bodyPr wrap="square">
            <a:spAutoFit/>
          </a:bodyPr>
          <a:lstStyle/>
          <a:p>
            <a:pPr algn="ctr">
              <a:lnSpc>
                <a:spcPct val="150000"/>
              </a:lnSpc>
              <a:defRPr/>
            </a:pPr>
            <a:r>
              <a:rPr lang="fr-FR" sz="2400" b="1" dirty="0" err="1">
                <a:solidFill>
                  <a:srgbClr val="44546A"/>
                </a:solidFill>
                <a:latin typeface="Century Gothic" panose="020F0302020204030204"/>
              </a:rPr>
              <a:t>GenAI</a:t>
            </a:r>
            <a:r>
              <a:rPr lang="fr-FR" sz="2400" b="1" dirty="0">
                <a:solidFill>
                  <a:srgbClr val="44546A"/>
                </a:solidFill>
                <a:latin typeface="Century Gothic" panose="020F0302020204030204"/>
              </a:rPr>
              <a:t> Application</a:t>
            </a:r>
            <a:endParaRPr kumimoji="0" lang="fr-FR" sz="2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933457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8D66D-0A9F-4A7D-B0CB-548241CD4332}"/>
              </a:ext>
            </a:extLst>
          </p:cNvPr>
          <p:cNvSpPr>
            <a:spLocks noGrp="1"/>
          </p:cNvSpPr>
          <p:nvPr>
            <p:ph type="title"/>
          </p:nvPr>
        </p:nvSpPr>
        <p:spPr/>
        <p:txBody>
          <a:bodyPr/>
          <a:lstStyle/>
          <a:p>
            <a:r>
              <a:rPr lang="fr-FR" dirty="0"/>
              <a:t>Vue Globale de L’Intelligence Artificielle</a:t>
            </a:r>
          </a:p>
        </p:txBody>
      </p:sp>
      <p:sp>
        <p:nvSpPr>
          <p:cNvPr id="3" name="Espace réservé du texte 2">
            <a:extLst>
              <a:ext uri="{FF2B5EF4-FFF2-40B4-BE49-F238E27FC236}">
                <a16:creationId xmlns:a16="http://schemas.microsoft.com/office/drawing/2014/main" id="{E944A4BF-D4FD-4F6D-A283-3DB17C1E9E99}"/>
              </a:ext>
            </a:extLst>
          </p:cNvPr>
          <p:cNvSpPr>
            <a:spLocks noGrp="1"/>
          </p:cNvSpPr>
          <p:nvPr>
            <p:ph type="body" idx="1"/>
          </p:nvPr>
        </p:nvSpPr>
        <p:spPr/>
        <p:txBody>
          <a:bodyPr/>
          <a:lstStyle/>
          <a:p>
            <a:r>
              <a:rPr lang="fr-FR" dirty="0"/>
              <a:t>SAGEMCOM</a:t>
            </a:r>
          </a:p>
        </p:txBody>
      </p:sp>
    </p:spTree>
    <p:extLst>
      <p:ext uri="{BB962C8B-B14F-4D97-AF65-F5344CB8AC3E}">
        <p14:creationId xmlns:p14="http://schemas.microsoft.com/office/powerpoint/2010/main" val="158749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07CAB-3BB4-CFB8-9C75-11B04D6B57D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809E82A-F633-0E2F-4776-38FEAA611EC5}"/>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5" name="Image 4">
            <a:extLst>
              <a:ext uri="{FF2B5EF4-FFF2-40B4-BE49-F238E27FC236}">
                <a16:creationId xmlns:a16="http://schemas.microsoft.com/office/drawing/2014/main" id="{F46E0F1C-8751-DD2B-6A7D-9A4E77639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12" y="1798743"/>
            <a:ext cx="7772400" cy="4694132"/>
          </a:xfrm>
          <a:prstGeom prst="rect">
            <a:avLst/>
          </a:prstGeom>
        </p:spPr>
      </p:pic>
    </p:spTree>
    <p:extLst>
      <p:ext uri="{BB962C8B-B14F-4D97-AF65-F5344CB8AC3E}">
        <p14:creationId xmlns:p14="http://schemas.microsoft.com/office/powerpoint/2010/main" val="1295381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8BF44-F6F7-58AF-11E0-BB0D4FCB8C8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F7E3563-D922-B229-0E46-5242C972F081}"/>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cxnSp>
        <p:nvCxnSpPr>
          <p:cNvPr id="35" name="Connecteur droit 34">
            <a:extLst>
              <a:ext uri="{FF2B5EF4-FFF2-40B4-BE49-F238E27FC236}">
                <a16:creationId xmlns:a16="http://schemas.microsoft.com/office/drawing/2014/main" id="{3F35EFD7-C477-43CF-B59A-41E22A1CA3DD}"/>
              </a:ext>
            </a:extLst>
          </p:cNvPr>
          <p:cNvCxnSpPr/>
          <p:nvPr/>
        </p:nvCxnSpPr>
        <p:spPr>
          <a:xfrm>
            <a:off x="6918158" y="2087128"/>
            <a:ext cx="0" cy="380834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nvGrpSpPr>
          <p:cNvPr id="36" name="Groupe 35">
            <a:extLst>
              <a:ext uri="{FF2B5EF4-FFF2-40B4-BE49-F238E27FC236}">
                <a16:creationId xmlns:a16="http://schemas.microsoft.com/office/drawing/2014/main" id="{30DF87F1-6FB9-4E06-E6F8-91059E2B2E27}"/>
              </a:ext>
            </a:extLst>
          </p:cNvPr>
          <p:cNvGrpSpPr>
            <a:grpSpLocks noChangeAspect="1"/>
          </p:cNvGrpSpPr>
          <p:nvPr/>
        </p:nvGrpSpPr>
        <p:grpSpPr>
          <a:xfrm>
            <a:off x="7204108" y="1903300"/>
            <a:ext cx="4707299" cy="3808335"/>
            <a:chOff x="1735879" y="1517417"/>
            <a:chExt cx="8888736" cy="7191240"/>
          </a:xfrm>
        </p:grpSpPr>
        <p:grpSp>
          <p:nvGrpSpPr>
            <p:cNvPr id="37" name="Groupe 36">
              <a:extLst>
                <a:ext uri="{FF2B5EF4-FFF2-40B4-BE49-F238E27FC236}">
                  <a16:creationId xmlns:a16="http://schemas.microsoft.com/office/drawing/2014/main" id="{5B6443DE-FB83-29B0-9E9B-E4D4A0147AE1}"/>
                </a:ext>
              </a:extLst>
            </p:cNvPr>
            <p:cNvGrpSpPr/>
            <p:nvPr/>
          </p:nvGrpSpPr>
          <p:grpSpPr>
            <a:xfrm>
              <a:off x="1735879" y="1517417"/>
              <a:ext cx="8888736" cy="7191240"/>
              <a:chOff x="1735879" y="1517417"/>
              <a:chExt cx="8888736" cy="7191240"/>
            </a:xfrm>
          </p:grpSpPr>
          <p:sp>
            <p:nvSpPr>
              <p:cNvPr id="41" name="Rectangle: Rounded Corners 36">
                <a:extLst>
                  <a:ext uri="{FF2B5EF4-FFF2-40B4-BE49-F238E27FC236}">
                    <a16:creationId xmlns:a16="http://schemas.microsoft.com/office/drawing/2014/main" id="{91327CD0-2641-626B-417C-0EB6376E1DF5}"/>
                  </a:ext>
                </a:extLst>
              </p:cNvPr>
              <p:cNvSpPr/>
              <p:nvPr/>
            </p:nvSpPr>
            <p:spPr>
              <a:xfrm>
                <a:off x="1923069" y="1517417"/>
                <a:ext cx="8701546" cy="71912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42" name="Oval 25">
                <a:extLst>
                  <a:ext uri="{FF2B5EF4-FFF2-40B4-BE49-F238E27FC236}">
                    <a16:creationId xmlns:a16="http://schemas.microsoft.com/office/drawing/2014/main" id="{F0A8EC50-1813-E333-8B0F-5196678C6B73}"/>
                  </a:ext>
                </a:extLst>
              </p:cNvPr>
              <p:cNvSpPr>
                <a:spLocks noChangeAspect="1"/>
              </p:cNvSpPr>
              <p:nvPr/>
            </p:nvSpPr>
            <p:spPr>
              <a:xfrm>
                <a:off x="1735879" y="1682391"/>
                <a:ext cx="679786" cy="6797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Century Gothic" panose="020F0302020204030204"/>
                  </a:rPr>
                  <a:t>2</a:t>
                </a:r>
                <a:endParaRPr kumimoji="0" lang="id-ID" sz="20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43" name="ZoneTexte 42">
                <a:extLst>
                  <a:ext uri="{FF2B5EF4-FFF2-40B4-BE49-F238E27FC236}">
                    <a16:creationId xmlns:a16="http://schemas.microsoft.com/office/drawing/2014/main" id="{AAECB434-51F5-90CD-8F9A-E8714D08387B}"/>
                  </a:ext>
                </a:extLst>
              </p:cNvPr>
              <p:cNvSpPr txBox="1"/>
              <p:nvPr/>
            </p:nvSpPr>
            <p:spPr>
              <a:xfrm>
                <a:off x="2415664" y="1687964"/>
                <a:ext cx="2238222" cy="755524"/>
              </a:xfrm>
              <a:prstGeom prst="rect">
                <a:avLst/>
              </a:prstGeom>
              <a:noFill/>
            </p:spPr>
            <p:txBody>
              <a:bodyPr wrap="square" rtlCol="0">
                <a:spAutoFit/>
              </a:bodyPr>
              <a:lstStyle/>
              <a:p>
                <a:r>
                  <a:rPr kumimoji="0" lang="en-US" sz="12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2000" b="1" dirty="0">
                    <a:solidFill>
                      <a:srgbClr val="DEB35C"/>
                    </a:solidFill>
                    <a:latin typeface="Century Gothic" panose="020F0302020204030204"/>
                  </a:rPr>
                  <a:t>LLM</a:t>
                </a:r>
                <a:endParaRPr lang="fr-FR" sz="2000" dirty="0"/>
              </a:p>
            </p:txBody>
          </p:sp>
        </p:grpSp>
        <p:grpSp>
          <p:nvGrpSpPr>
            <p:cNvPr id="38" name="Groupe 37">
              <a:extLst>
                <a:ext uri="{FF2B5EF4-FFF2-40B4-BE49-F238E27FC236}">
                  <a16:creationId xmlns:a16="http://schemas.microsoft.com/office/drawing/2014/main" id="{5502B264-BAF8-AEEE-9CC6-7E1B37F438C8}"/>
                </a:ext>
              </a:extLst>
            </p:cNvPr>
            <p:cNvGrpSpPr/>
            <p:nvPr/>
          </p:nvGrpSpPr>
          <p:grpSpPr>
            <a:xfrm>
              <a:off x="2265015" y="2449059"/>
              <a:ext cx="8359600" cy="5680122"/>
              <a:chOff x="2265015" y="2449059"/>
              <a:chExt cx="8359600" cy="5680122"/>
            </a:xfrm>
          </p:grpSpPr>
          <p:sp>
            <p:nvSpPr>
              <p:cNvPr id="39" name="Rectangle: Rounded Corners 2">
                <a:extLst>
                  <a:ext uri="{FF2B5EF4-FFF2-40B4-BE49-F238E27FC236}">
                    <a16:creationId xmlns:a16="http://schemas.microsoft.com/office/drawing/2014/main" id="{AF7EE582-9374-8D4E-A125-A2636BBC8001}"/>
                  </a:ext>
                </a:extLst>
              </p:cNvPr>
              <p:cNvSpPr/>
              <p:nvPr/>
            </p:nvSpPr>
            <p:spPr>
              <a:xfrm>
                <a:off x="2265015" y="2449059"/>
                <a:ext cx="8359600" cy="568012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40" name="TextBox 10">
                <a:extLst>
                  <a:ext uri="{FF2B5EF4-FFF2-40B4-BE49-F238E27FC236}">
                    <a16:creationId xmlns:a16="http://schemas.microsoft.com/office/drawing/2014/main" id="{3838602E-E31F-4698-B03F-A50CA85A56A4}"/>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49" name="Rectangle 48">
            <a:extLst>
              <a:ext uri="{FF2B5EF4-FFF2-40B4-BE49-F238E27FC236}">
                <a16:creationId xmlns:a16="http://schemas.microsoft.com/office/drawing/2014/main" id="{F1D125C9-E3C1-71B2-EBCB-F6E3AE210A68}"/>
              </a:ext>
            </a:extLst>
          </p:cNvPr>
          <p:cNvSpPr/>
          <p:nvPr/>
        </p:nvSpPr>
        <p:spPr>
          <a:xfrm>
            <a:off x="7744799" y="2667056"/>
            <a:ext cx="2498505" cy="2959849"/>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Définition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Entraînement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Fine-Tuning</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Avantages des LLM</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Exemples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Prompt Engineering</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Chain of </a:t>
            </a:r>
            <a:r>
              <a:rPr kumimoji="0" lang="fr-FR"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Thought</a:t>
            </a: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Transformers</a:t>
            </a: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57" name="Rectangle 56">
            <a:extLst>
              <a:ext uri="{FF2B5EF4-FFF2-40B4-BE49-F238E27FC236}">
                <a16:creationId xmlns:a16="http://schemas.microsoft.com/office/drawing/2014/main" id="{1B6F2122-944D-CAAD-E9AB-0AFF3F0D72F2}"/>
              </a:ext>
            </a:extLst>
          </p:cNvPr>
          <p:cNvSpPr/>
          <p:nvPr/>
        </p:nvSpPr>
        <p:spPr>
          <a:xfrm>
            <a:off x="1181442" y="3452203"/>
            <a:ext cx="1928307" cy="4790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a:extLst>
              <a:ext uri="{FF2B5EF4-FFF2-40B4-BE49-F238E27FC236}">
                <a16:creationId xmlns:a16="http://schemas.microsoft.com/office/drawing/2014/main" id="{24C71C62-55CE-A9A5-802F-E7D636EB9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196" y="1903300"/>
            <a:ext cx="4530175" cy="2736000"/>
          </a:xfrm>
          <a:prstGeom prst="rect">
            <a:avLst/>
          </a:prstGeom>
        </p:spPr>
      </p:pic>
      <p:sp>
        <p:nvSpPr>
          <p:cNvPr id="19" name="Rectangle 18">
            <a:extLst>
              <a:ext uri="{FF2B5EF4-FFF2-40B4-BE49-F238E27FC236}">
                <a16:creationId xmlns:a16="http://schemas.microsoft.com/office/drawing/2014/main" id="{FA6EABD5-0268-A63E-4E31-5A665992D36C}"/>
              </a:ext>
            </a:extLst>
          </p:cNvPr>
          <p:cNvSpPr/>
          <p:nvPr/>
        </p:nvSpPr>
        <p:spPr>
          <a:xfrm>
            <a:off x="1126657" y="3490240"/>
            <a:ext cx="1928307" cy="4790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a:extLst>
              <a:ext uri="{FF2B5EF4-FFF2-40B4-BE49-F238E27FC236}">
                <a16:creationId xmlns:a16="http://schemas.microsoft.com/office/drawing/2014/main" id="{AC31355A-59A3-55A8-F09F-5C1E47DD1D5E}"/>
              </a:ext>
            </a:extLst>
          </p:cNvPr>
          <p:cNvCxnSpPr/>
          <p:nvPr/>
        </p:nvCxnSpPr>
        <p:spPr>
          <a:xfrm>
            <a:off x="2970925" y="3645817"/>
            <a:ext cx="631483" cy="0"/>
          </a:xfrm>
          <a:prstGeom prst="line">
            <a:avLst/>
          </a:prstGeom>
          <a:ln w="25400">
            <a:solidFill>
              <a:schemeClr val="bg1"/>
            </a:solidFill>
            <a:tailEnd type="stealth"/>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32DF687-BA71-53F8-C621-29CD491B2940}"/>
              </a:ext>
            </a:extLst>
          </p:cNvPr>
          <p:cNvCxnSpPr>
            <a:cxnSpLocks/>
          </p:cNvCxnSpPr>
          <p:nvPr/>
        </p:nvCxnSpPr>
        <p:spPr>
          <a:xfrm>
            <a:off x="3670798" y="3645817"/>
            <a:ext cx="199603" cy="0"/>
          </a:xfrm>
          <a:prstGeom prst="line">
            <a:avLst/>
          </a:prstGeom>
          <a:ln w="25400">
            <a:solidFill>
              <a:srgbClr val="9BBEF9"/>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67084EE0-EAB2-E0EB-A3B0-E72D5A46CB28}"/>
              </a:ext>
            </a:extLst>
          </p:cNvPr>
          <p:cNvCxnSpPr>
            <a:cxnSpLocks/>
          </p:cNvCxnSpPr>
          <p:nvPr/>
        </p:nvCxnSpPr>
        <p:spPr>
          <a:xfrm>
            <a:off x="3918359" y="3648011"/>
            <a:ext cx="140400" cy="0"/>
          </a:xfrm>
          <a:prstGeom prst="line">
            <a:avLst/>
          </a:prstGeom>
          <a:ln w="25400">
            <a:solidFill>
              <a:srgbClr val="6B99F3"/>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67BD0543-BF87-2F34-9FAD-87D0CE4E6E8B}"/>
              </a:ext>
            </a:extLst>
          </p:cNvPr>
          <p:cNvCxnSpPr>
            <a:cxnSpLocks/>
          </p:cNvCxnSpPr>
          <p:nvPr/>
        </p:nvCxnSpPr>
        <p:spPr>
          <a:xfrm>
            <a:off x="4034161" y="3285817"/>
            <a:ext cx="0" cy="360000"/>
          </a:xfrm>
          <a:prstGeom prst="line">
            <a:avLst/>
          </a:prstGeom>
          <a:ln w="28575">
            <a:solidFill>
              <a:srgbClr val="6B99F3"/>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AD8C6E3-2E08-4909-75A1-36CE09070540}"/>
              </a:ext>
            </a:extLst>
          </p:cNvPr>
          <p:cNvCxnSpPr>
            <a:cxnSpLocks/>
          </p:cNvCxnSpPr>
          <p:nvPr/>
        </p:nvCxnSpPr>
        <p:spPr>
          <a:xfrm flipH="1">
            <a:off x="3598798" y="3648992"/>
            <a:ext cx="72000" cy="0"/>
          </a:xfrm>
          <a:prstGeom prst="line">
            <a:avLst/>
          </a:prstGeom>
          <a:ln w="25400">
            <a:solidFill>
              <a:srgbClr val="D8E5FF"/>
            </a:solidFill>
          </a:ln>
        </p:spPr>
        <p:style>
          <a:lnRef idx="1">
            <a:schemeClr val="accent1"/>
          </a:lnRef>
          <a:fillRef idx="0">
            <a:schemeClr val="accent1"/>
          </a:fillRef>
          <a:effectRef idx="0">
            <a:schemeClr val="accent1"/>
          </a:effectRef>
          <a:fontRef idx="minor">
            <a:schemeClr val="tx1"/>
          </a:fontRef>
        </p:style>
      </p:cxnSp>
      <p:sp>
        <p:nvSpPr>
          <p:cNvPr id="17" name="Ellipse 16">
            <a:extLst>
              <a:ext uri="{FF2B5EF4-FFF2-40B4-BE49-F238E27FC236}">
                <a16:creationId xmlns:a16="http://schemas.microsoft.com/office/drawing/2014/main" id="{A4A9C1C7-8A67-BD1E-BA8B-A9C871725307}"/>
              </a:ext>
            </a:extLst>
          </p:cNvPr>
          <p:cNvSpPr/>
          <p:nvPr/>
        </p:nvSpPr>
        <p:spPr>
          <a:xfrm>
            <a:off x="3981206" y="3121523"/>
            <a:ext cx="127595" cy="116152"/>
          </a:xfrm>
          <a:prstGeom prst="ellipse">
            <a:avLst/>
          </a:prstGeom>
          <a:solidFill>
            <a:srgbClr val="84A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630ED3B2-6A43-05F8-285F-C47A362B47BD}"/>
              </a:ext>
            </a:extLst>
          </p:cNvPr>
          <p:cNvCxnSpPr>
            <a:cxnSpLocks/>
          </p:cNvCxnSpPr>
          <p:nvPr/>
        </p:nvCxnSpPr>
        <p:spPr>
          <a:xfrm flipH="1">
            <a:off x="4027811" y="3121523"/>
            <a:ext cx="14018" cy="164294"/>
          </a:xfrm>
          <a:prstGeom prst="line">
            <a:avLst/>
          </a:prstGeom>
          <a:ln w="19050">
            <a:solidFill>
              <a:srgbClr val="84ABF5"/>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51097DF4-812B-7502-A5F6-DE16A30E8629}"/>
              </a:ext>
            </a:extLst>
          </p:cNvPr>
          <p:cNvCxnSpPr>
            <a:cxnSpLocks/>
          </p:cNvCxnSpPr>
          <p:nvPr/>
        </p:nvCxnSpPr>
        <p:spPr>
          <a:xfrm flipH="1">
            <a:off x="3873576" y="3642642"/>
            <a:ext cx="34460" cy="7773"/>
          </a:xfrm>
          <a:prstGeom prst="line">
            <a:avLst/>
          </a:prstGeom>
          <a:ln w="19050">
            <a:solidFill>
              <a:srgbClr val="84AB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35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22F9A-73A8-E6EA-EF7F-2BEB5695B79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097ADA8A-CF5E-DF72-3429-928B1C831310}"/>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15" name="Rectangle 14">
            <a:extLst>
              <a:ext uri="{FF2B5EF4-FFF2-40B4-BE49-F238E27FC236}">
                <a16:creationId xmlns:a16="http://schemas.microsoft.com/office/drawing/2014/main" id="{5A69BB0E-8968-1A20-4893-9DEBD31DBFF9}"/>
              </a:ext>
            </a:extLst>
          </p:cNvPr>
          <p:cNvSpPr/>
          <p:nvPr/>
        </p:nvSpPr>
        <p:spPr>
          <a:xfrm>
            <a:off x="6660682" y="4146884"/>
            <a:ext cx="712269" cy="589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637C5464-C294-A506-FECB-96EBC516343C}"/>
              </a:ext>
            </a:extLst>
          </p:cNvPr>
          <p:cNvGrpSpPr/>
          <p:nvPr/>
        </p:nvGrpSpPr>
        <p:grpSpPr>
          <a:xfrm>
            <a:off x="602516" y="2708558"/>
            <a:ext cx="5895201" cy="3190009"/>
            <a:chOff x="1323746" y="2015836"/>
            <a:chExt cx="5895201" cy="3190009"/>
          </a:xfrm>
        </p:grpSpPr>
        <p:grpSp>
          <p:nvGrpSpPr>
            <p:cNvPr id="29" name="Groupe 28">
              <a:extLst>
                <a:ext uri="{FF2B5EF4-FFF2-40B4-BE49-F238E27FC236}">
                  <a16:creationId xmlns:a16="http://schemas.microsoft.com/office/drawing/2014/main" id="{5ECCC0F8-2F96-1D85-FB03-47AA87D0C64A}"/>
                </a:ext>
              </a:extLst>
            </p:cNvPr>
            <p:cNvGrpSpPr/>
            <p:nvPr/>
          </p:nvGrpSpPr>
          <p:grpSpPr>
            <a:xfrm>
              <a:off x="1323746" y="2015836"/>
              <a:ext cx="5895201" cy="3190009"/>
              <a:chOff x="1323746" y="2015836"/>
              <a:chExt cx="5895201" cy="3190009"/>
            </a:xfrm>
          </p:grpSpPr>
          <p:pic>
            <p:nvPicPr>
              <p:cNvPr id="5" name="Image 4" descr="Une image contenant texte, capture d’écran, Police, diagramme&#10;&#10;Description générée automatiquement">
                <a:extLst>
                  <a:ext uri="{FF2B5EF4-FFF2-40B4-BE49-F238E27FC236}">
                    <a16:creationId xmlns:a16="http://schemas.microsoft.com/office/drawing/2014/main" id="{B15B276E-5B2B-BF25-00EF-36AB98533556}"/>
                  </a:ext>
                </a:extLst>
              </p:cNvPr>
              <p:cNvPicPr>
                <a:picLocks noChangeAspect="1"/>
              </p:cNvPicPr>
              <p:nvPr/>
            </p:nvPicPr>
            <p:blipFill rotWithShape="1">
              <a:blip r:embed="rId2">
                <a:extLst>
                  <a:ext uri="{28A0092B-C50C-407E-A947-70E740481C1C}">
                    <a14:useLocalDpi xmlns:a14="http://schemas.microsoft.com/office/drawing/2010/main" val="0"/>
                  </a:ext>
                </a:extLst>
              </a:blip>
              <a:srcRect t="21045" r="42470" b="13145"/>
              <a:stretch/>
            </p:blipFill>
            <p:spPr>
              <a:xfrm>
                <a:off x="1323746" y="2015836"/>
                <a:ext cx="5490940" cy="3190009"/>
              </a:xfrm>
              <a:prstGeom prst="rect">
                <a:avLst/>
              </a:prstGeom>
            </p:spPr>
          </p:pic>
          <p:sp>
            <p:nvSpPr>
              <p:cNvPr id="8" name="Rectangle 7">
                <a:extLst>
                  <a:ext uri="{FF2B5EF4-FFF2-40B4-BE49-F238E27FC236}">
                    <a16:creationId xmlns:a16="http://schemas.microsoft.com/office/drawing/2014/main" id="{835F4A35-97FE-299F-DAF8-F59CE7C2BAD9}"/>
                  </a:ext>
                </a:extLst>
              </p:cNvPr>
              <p:cNvSpPr/>
              <p:nvPr/>
            </p:nvSpPr>
            <p:spPr>
              <a:xfrm>
                <a:off x="6506678" y="2839453"/>
                <a:ext cx="712269" cy="589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Ellipse 15">
              <a:extLst>
                <a:ext uri="{FF2B5EF4-FFF2-40B4-BE49-F238E27FC236}">
                  <a16:creationId xmlns:a16="http://schemas.microsoft.com/office/drawing/2014/main" id="{3ADAA179-C018-407B-878A-BD5D76583D34}"/>
                </a:ext>
              </a:extLst>
            </p:cNvPr>
            <p:cNvSpPr/>
            <p:nvPr/>
          </p:nvSpPr>
          <p:spPr>
            <a:xfrm>
              <a:off x="6596316" y="4577765"/>
              <a:ext cx="64366" cy="80481"/>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9D49A0CE-6FCA-D32A-141D-75B5642666C2}"/>
                </a:ext>
              </a:extLst>
            </p:cNvPr>
            <p:cNvCxnSpPr>
              <a:cxnSpLocks/>
            </p:cNvCxnSpPr>
            <p:nvPr/>
          </p:nvCxnSpPr>
          <p:spPr>
            <a:xfrm>
              <a:off x="6635381" y="3654425"/>
              <a:ext cx="0" cy="931951"/>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3D517064-EEFD-C2F9-395C-1A10027A0B61}"/>
                </a:ext>
              </a:extLst>
            </p:cNvPr>
            <p:cNvCxnSpPr>
              <a:cxnSpLocks/>
            </p:cNvCxnSpPr>
            <p:nvPr/>
          </p:nvCxnSpPr>
          <p:spPr>
            <a:xfrm>
              <a:off x="6149606" y="2722474"/>
              <a:ext cx="0" cy="931951"/>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929C6E38-42E3-906C-C5B9-1115BBBCC1DF}"/>
                </a:ext>
              </a:extLst>
            </p:cNvPr>
            <p:cNvCxnSpPr>
              <a:cxnSpLocks/>
            </p:cNvCxnSpPr>
            <p:nvPr/>
          </p:nvCxnSpPr>
          <p:spPr>
            <a:xfrm flipH="1">
              <a:off x="6149606" y="3644900"/>
              <a:ext cx="485775" cy="0"/>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nvGrpSpPr>
          <p:cNvPr id="22" name="Groupe 21">
            <a:extLst>
              <a:ext uri="{FF2B5EF4-FFF2-40B4-BE49-F238E27FC236}">
                <a16:creationId xmlns:a16="http://schemas.microsoft.com/office/drawing/2014/main" id="{47B69D21-5D9F-6C61-3CEC-972D1F13710C}"/>
              </a:ext>
            </a:extLst>
          </p:cNvPr>
          <p:cNvGrpSpPr/>
          <p:nvPr/>
        </p:nvGrpSpPr>
        <p:grpSpPr>
          <a:xfrm>
            <a:off x="602516" y="1425539"/>
            <a:ext cx="4614935" cy="1113124"/>
            <a:chOff x="1319704" y="4180775"/>
            <a:chExt cx="4614935" cy="1113124"/>
          </a:xfrm>
        </p:grpSpPr>
        <p:sp>
          <p:nvSpPr>
            <p:cNvPr id="17" name="Rectangle: Rounded Corners 2">
              <a:extLst>
                <a:ext uri="{FF2B5EF4-FFF2-40B4-BE49-F238E27FC236}">
                  <a16:creationId xmlns:a16="http://schemas.microsoft.com/office/drawing/2014/main" id="{7ABFE326-4A7D-4468-6620-3146B6533E38}"/>
                </a:ext>
              </a:extLst>
            </p:cNvPr>
            <p:cNvSpPr/>
            <p:nvPr/>
          </p:nvSpPr>
          <p:spPr>
            <a:xfrm>
              <a:off x="1319704" y="4212404"/>
              <a:ext cx="4614935" cy="108149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8" name="Rectangle: Rounded Corners 36">
              <a:extLst>
                <a:ext uri="{FF2B5EF4-FFF2-40B4-BE49-F238E27FC236}">
                  <a16:creationId xmlns:a16="http://schemas.microsoft.com/office/drawing/2014/main" id="{AD9AB6B3-737D-1428-F122-E146209E408F}"/>
                </a:ext>
              </a:extLst>
            </p:cNvPr>
            <p:cNvSpPr/>
            <p:nvPr/>
          </p:nvSpPr>
          <p:spPr>
            <a:xfrm>
              <a:off x="1612232" y="4281239"/>
              <a:ext cx="3963818" cy="88726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9" name="Rectangle 18">
              <a:extLst>
                <a:ext uri="{FF2B5EF4-FFF2-40B4-BE49-F238E27FC236}">
                  <a16:creationId xmlns:a16="http://schemas.microsoft.com/office/drawing/2014/main" id="{3AD9EB3B-AD5A-815F-F117-0906AC9D48C5}"/>
                </a:ext>
              </a:extLst>
            </p:cNvPr>
            <p:cNvSpPr/>
            <p:nvPr/>
          </p:nvSpPr>
          <p:spPr>
            <a:xfrm>
              <a:off x="1459951" y="4180775"/>
              <a:ext cx="4116101" cy="956096"/>
            </a:xfrm>
            <a:prstGeom prst="rect">
              <a:avLst/>
            </a:prstGeom>
          </p:spPr>
          <p:txBody>
            <a:bodyPr wrap="square">
              <a:spAutoFit/>
            </a:bodyPr>
            <a:lstStyle/>
            <a:p>
              <a:pPr algn="ctr">
                <a:lnSpc>
                  <a:spcPct val="150000"/>
                </a:lnSpc>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Modèles de Langages Classiques</a:t>
              </a:r>
            </a:p>
          </p:txBody>
        </p:sp>
      </p:grpSp>
      <p:pic>
        <p:nvPicPr>
          <p:cNvPr id="25" name="Image 24" descr="Une image contenant créativité&#10;&#10;Description générée automatiquement avec une confiance faible">
            <a:extLst>
              <a:ext uri="{FF2B5EF4-FFF2-40B4-BE49-F238E27FC236}">
                <a16:creationId xmlns:a16="http://schemas.microsoft.com/office/drawing/2014/main" id="{8571A3B6-564C-2F21-F37C-8B044846D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529" y="5631923"/>
            <a:ext cx="365125" cy="365125"/>
          </a:xfrm>
          <a:prstGeom prst="rect">
            <a:avLst/>
          </a:prstGeom>
        </p:spPr>
      </p:pic>
    </p:spTree>
    <p:extLst>
      <p:ext uri="{BB962C8B-B14F-4D97-AF65-F5344CB8AC3E}">
        <p14:creationId xmlns:p14="http://schemas.microsoft.com/office/powerpoint/2010/main" val="252896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188DD-0C70-C3C9-2C2F-370AF0E57A1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D856E209-110E-D689-0BE0-010953C60290}"/>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15" name="Rectangle 14">
            <a:extLst>
              <a:ext uri="{FF2B5EF4-FFF2-40B4-BE49-F238E27FC236}">
                <a16:creationId xmlns:a16="http://schemas.microsoft.com/office/drawing/2014/main" id="{06D60307-1B74-BE1D-70C2-1A3ED951C2BD}"/>
              </a:ext>
            </a:extLst>
          </p:cNvPr>
          <p:cNvSpPr/>
          <p:nvPr/>
        </p:nvSpPr>
        <p:spPr>
          <a:xfrm>
            <a:off x="6660682" y="4146884"/>
            <a:ext cx="712269" cy="589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40AEFC87-08E4-AD61-B800-BC0E27A0E07C}"/>
              </a:ext>
            </a:extLst>
          </p:cNvPr>
          <p:cNvSpPr/>
          <p:nvPr/>
        </p:nvSpPr>
        <p:spPr>
          <a:xfrm>
            <a:off x="7640192" y="2824604"/>
            <a:ext cx="1093265" cy="477981"/>
          </a:xfrm>
          <a:prstGeom prst="roundRect">
            <a:avLst/>
          </a:prstGeom>
          <a:solidFill>
            <a:srgbClr val="D6D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2">
                    <a:lumMod val="50000"/>
                  </a:schemeClr>
                </a:solidFill>
              </a:rPr>
              <a:t>Mot</a:t>
            </a:r>
          </a:p>
        </p:txBody>
      </p:sp>
      <p:sp>
        <p:nvSpPr>
          <p:cNvPr id="36" name="Rectangle : coins arrondis 35">
            <a:extLst>
              <a:ext uri="{FF2B5EF4-FFF2-40B4-BE49-F238E27FC236}">
                <a16:creationId xmlns:a16="http://schemas.microsoft.com/office/drawing/2014/main" id="{38459021-8125-A86A-3040-023D6F4DE04B}"/>
              </a:ext>
            </a:extLst>
          </p:cNvPr>
          <p:cNvSpPr/>
          <p:nvPr/>
        </p:nvSpPr>
        <p:spPr>
          <a:xfrm>
            <a:off x="9839601" y="2824604"/>
            <a:ext cx="1169466" cy="477981"/>
          </a:xfrm>
          <a:prstGeom prst="round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2">
                    <a:lumMod val="50000"/>
                  </a:schemeClr>
                </a:solidFill>
              </a:rPr>
              <a:t>Vecteur</a:t>
            </a:r>
          </a:p>
        </p:txBody>
      </p:sp>
      <p:cxnSp>
        <p:nvCxnSpPr>
          <p:cNvPr id="38" name="Connecteur droit avec flèche 37">
            <a:extLst>
              <a:ext uri="{FF2B5EF4-FFF2-40B4-BE49-F238E27FC236}">
                <a16:creationId xmlns:a16="http://schemas.microsoft.com/office/drawing/2014/main" id="{8D9830D7-17AF-3F3A-7BB7-E9BCF10F72E2}"/>
              </a:ext>
            </a:extLst>
          </p:cNvPr>
          <p:cNvCxnSpPr>
            <a:stCxn id="35" idx="3"/>
            <a:endCxn id="36" idx="1"/>
          </p:cNvCxnSpPr>
          <p:nvPr/>
        </p:nvCxnSpPr>
        <p:spPr>
          <a:xfrm>
            <a:off x="8733457" y="3063595"/>
            <a:ext cx="110614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05663F8F-E0D5-FB96-8012-8CF336B64913}"/>
              </a:ext>
            </a:extLst>
          </p:cNvPr>
          <p:cNvCxnSpPr/>
          <p:nvPr/>
        </p:nvCxnSpPr>
        <p:spPr>
          <a:xfrm>
            <a:off x="6545180" y="2076211"/>
            <a:ext cx="0" cy="380834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nvGrpSpPr>
          <p:cNvPr id="17" name="Groupe 16">
            <a:extLst>
              <a:ext uri="{FF2B5EF4-FFF2-40B4-BE49-F238E27FC236}">
                <a16:creationId xmlns:a16="http://schemas.microsoft.com/office/drawing/2014/main" id="{CA189114-72A0-5F26-37AE-38207B89598E}"/>
              </a:ext>
            </a:extLst>
          </p:cNvPr>
          <p:cNvGrpSpPr/>
          <p:nvPr/>
        </p:nvGrpSpPr>
        <p:grpSpPr>
          <a:xfrm>
            <a:off x="602516" y="2708558"/>
            <a:ext cx="5895201" cy="3190009"/>
            <a:chOff x="1323746" y="2015836"/>
            <a:chExt cx="5895201" cy="3190009"/>
          </a:xfrm>
        </p:grpSpPr>
        <p:grpSp>
          <p:nvGrpSpPr>
            <p:cNvPr id="18" name="Groupe 17">
              <a:extLst>
                <a:ext uri="{FF2B5EF4-FFF2-40B4-BE49-F238E27FC236}">
                  <a16:creationId xmlns:a16="http://schemas.microsoft.com/office/drawing/2014/main" id="{6C36A076-DB1A-43CE-F47F-7368364514BC}"/>
                </a:ext>
              </a:extLst>
            </p:cNvPr>
            <p:cNvGrpSpPr/>
            <p:nvPr/>
          </p:nvGrpSpPr>
          <p:grpSpPr>
            <a:xfrm>
              <a:off x="1323746" y="2015836"/>
              <a:ext cx="5895201" cy="3190009"/>
              <a:chOff x="1323746" y="2015836"/>
              <a:chExt cx="5895201" cy="3190009"/>
            </a:xfrm>
          </p:grpSpPr>
          <p:pic>
            <p:nvPicPr>
              <p:cNvPr id="27" name="Image 26" descr="Une image contenant texte, capture d’écran, Police, diagramme&#10;&#10;Description générée automatiquement">
                <a:extLst>
                  <a:ext uri="{FF2B5EF4-FFF2-40B4-BE49-F238E27FC236}">
                    <a16:creationId xmlns:a16="http://schemas.microsoft.com/office/drawing/2014/main" id="{3009B72B-BF58-A167-F931-D8B9A70653F7}"/>
                  </a:ext>
                </a:extLst>
              </p:cNvPr>
              <p:cNvPicPr>
                <a:picLocks noChangeAspect="1"/>
              </p:cNvPicPr>
              <p:nvPr/>
            </p:nvPicPr>
            <p:blipFill rotWithShape="1">
              <a:blip r:embed="rId2">
                <a:extLst>
                  <a:ext uri="{28A0092B-C50C-407E-A947-70E740481C1C}">
                    <a14:useLocalDpi xmlns:a14="http://schemas.microsoft.com/office/drawing/2010/main" val="0"/>
                  </a:ext>
                </a:extLst>
              </a:blip>
              <a:srcRect t="21045" r="42470" b="13145"/>
              <a:stretch/>
            </p:blipFill>
            <p:spPr>
              <a:xfrm>
                <a:off x="1323746" y="2015836"/>
                <a:ext cx="5490940" cy="3190009"/>
              </a:xfrm>
              <a:prstGeom prst="rect">
                <a:avLst/>
              </a:prstGeom>
            </p:spPr>
          </p:pic>
          <p:sp>
            <p:nvSpPr>
              <p:cNvPr id="28" name="Rectangle 27">
                <a:extLst>
                  <a:ext uri="{FF2B5EF4-FFF2-40B4-BE49-F238E27FC236}">
                    <a16:creationId xmlns:a16="http://schemas.microsoft.com/office/drawing/2014/main" id="{9AC140BD-C01D-162F-A96A-C71F545CC414}"/>
                  </a:ext>
                </a:extLst>
              </p:cNvPr>
              <p:cNvSpPr/>
              <p:nvPr/>
            </p:nvSpPr>
            <p:spPr>
              <a:xfrm>
                <a:off x="6506678" y="2839453"/>
                <a:ext cx="712269" cy="589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Ellipse 18">
              <a:extLst>
                <a:ext uri="{FF2B5EF4-FFF2-40B4-BE49-F238E27FC236}">
                  <a16:creationId xmlns:a16="http://schemas.microsoft.com/office/drawing/2014/main" id="{FED5A8DB-D278-6EFD-48B0-606CD4C790CE}"/>
                </a:ext>
              </a:extLst>
            </p:cNvPr>
            <p:cNvSpPr/>
            <p:nvPr/>
          </p:nvSpPr>
          <p:spPr>
            <a:xfrm>
              <a:off x="6596316" y="4577765"/>
              <a:ext cx="64366" cy="80481"/>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9D15CAAC-5D93-2C5F-40CF-60279B8BD750}"/>
                </a:ext>
              </a:extLst>
            </p:cNvPr>
            <p:cNvCxnSpPr>
              <a:cxnSpLocks/>
            </p:cNvCxnSpPr>
            <p:nvPr/>
          </p:nvCxnSpPr>
          <p:spPr>
            <a:xfrm>
              <a:off x="6635381" y="3654425"/>
              <a:ext cx="0" cy="931951"/>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8EB6A340-831C-138F-171D-BD222350F119}"/>
                </a:ext>
              </a:extLst>
            </p:cNvPr>
            <p:cNvCxnSpPr>
              <a:cxnSpLocks/>
            </p:cNvCxnSpPr>
            <p:nvPr/>
          </p:nvCxnSpPr>
          <p:spPr>
            <a:xfrm>
              <a:off x="6149606" y="2722474"/>
              <a:ext cx="0" cy="931951"/>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22D90668-C455-0286-F745-554641DDA93C}"/>
                </a:ext>
              </a:extLst>
            </p:cNvPr>
            <p:cNvCxnSpPr>
              <a:cxnSpLocks/>
            </p:cNvCxnSpPr>
            <p:nvPr/>
          </p:nvCxnSpPr>
          <p:spPr>
            <a:xfrm flipH="1">
              <a:off x="6149606" y="3644900"/>
              <a:ext cx="485775" cy="0"/>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e 29">
            <a:extLst>
              <a:ext uri="{FF2B5EF4-FFF2-40B4-BE49-F238E27FC236}">
                <a16:creationId xmlns:a16="http://schemas.microsoft.com/office/drawing/2014/main" id="{C4A6238C-0E78-DEA4-FD36-BA328683BC5E}"/>
              </a:ext>
            </a:extLst>
          </p:cNvPr>
          <p:cNvGrpSpPr/>
          <p:nvPr/>
        </p:nvGrpSpPr>
        <p:grpSpPr>
          <a:xfrm>
            <a:off x="602516" y="1425539"/>
            <a:ext cx="4614935" cy="1113124"/>
            <a:chOff x="1319704" y="4180775"/>
            <a:chExt cx="4614935" cy="1113124"/>
          </a:xfrm>
        </p:grpSpPr>
        <p:sp>
          <p:nvSpPr>
            <p:cNvPr id="31" name="Rectangle: Rounded Corners 2">
              <a:extLst>
                <a:ext uri="{FF2B5EF4-FFF2-40B4-BE49-F238E27FC236}">
                  <a16:creationId xmlns:a16="http://schemas.microsoft.com/office/drawing/2014/main" id="{136050E4-9802-0C49-C5F4-F74AB4A0A3D1}"/>
                </a:ext>
              </a:extLst>
            </p:cNvPr>
            <p:cNvSpPr/>
            <p:nvPr/>
          </p:nvSpPr>
          <p:spPr>
            <a:xfrm>
              <a:off x="1319704" y="4212404"/>
              <a:ext cx="4614935" cy="108149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32" name="Rectangle: Rounded Corners 36">
              <a:extLst>
                <a:ext uri="{FF2B5EF4-FFF2-40B4-BE49-F238E27FC236}">
                  <a16:creationId xmlns:a16="http://schemas.microsoft.com/office/drawing/2014/main" id="{D6DC96E0-7BF5-9A87-B449-50DE3BE644A5}"/>
                </a:ext>
              </a:extLst>
            </p:cNvPr>
            <p:cNvSpPr/>
            <p:nvPr/>
          </p:nvSpPr>
          <p:spPr>
            <a:xfrm>
              <a:off x="1612232" y="4281239"/>
              <a:ext cx="3963818" cy="88726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33" name="Rectangle 32">
              <a:extLst>
                <a:ext uri="{FF2B5EF4-FFF2-40B4-BE49-F238E27FC236}">
                  <a16:creationId xmlns:a16="http://schemas.microsoft.com/office/drawing/2014/main" id="{A2854FF7-D7CD-CAAB-132D-9EC40C6FC485}"/>
                </a:ext>
              </a:extLst>
            </p:cNvPr>
            <p:cNvSpPr/>
            <p:nvPr/>
          </p:nvSpPr>
          <p:spPr>
            <a:xfrm>
              <a:off x="1459951" y="4180775"/>
              <a:ext cx="4116101" cy="956096"/>
            </a:xfrm>
            <a:prstGeom prst="rect">
              <a:avLst/>
            </a:prstGeom>
          </p:spPr>
          <p:txBody>
            <a:bodyPr wrap="square">
              <a:spAutoFit/>
            </a:bodyPr>
            <a:lstStyle/>
            <a:p>
              <a:pPr algn="ctr">
                <a:lnSpc>
                  <a:spcPct val="150000"/>
                </a:lnSpc>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Modèles de Langages Classiques</a:t>
              </a:r>
            </a:p>
          </p:txBody>
        </p:sp>
      </p:grpSp>
      <p:pic>
        <p:nvPicPr>
          <p:cNvPr id="34" name="Image 33" descr="Une image contenant créativité&#10;&#10;Description générée automatiquement avec une confiance faible">
            <a:extLst>
              <a:ext uri="{FF2B5EF4-FFF2-40B4-BE49-F238E27FC236}">
                <a16:creationId xmlns:a16="http://schemas.microsoft.com/office/drawing/2014/main" id="{EEF670F6-0242-2A9B-512D-77B590EE6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529" y="5631923"/>
            <a:ext cx="365125" cy="365125"/>
          </a:xfrm>
          <a:prstGeom prst="rect">
            <a:avLst/>
          </a:prstGeom>
        </p:spPr>
      </p:pic>
    </p:spTree>
    <p:extLst>
      <p:ext uri="{BB962C8B-B14F-4D97-AF65-F5344CB8AC3E}">
        <p14:creationId xmlns:p14="http://schemas.microsoft.com/office/powerpoint/2010/main" val="354599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FE1DD-62E0-FBC0-977B-D143CA4E57B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EAB856A-A9D1-4E83-141E-2CB1CF8877A8}"/>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15" name="Rectangle 14">
            <a:extLst>
              <a:ext uri="{FF2B5EF4-FFF2-40B4-BE49-F238E27FC236}">
                <a16:creationId xmlns:a16="http://schemas.microsoft.com/office/drawing/2014/main" id="{0951FBE9-C649-A62F-B6AD-50B814675C8B}"/>
              </a:ext>
            </a:extLst>
          </p:cNvPr>
          <p:cNvSpPr/>
          <p:nvPr/>
        </p:nvSpPr>
        <p:spPr>
          <a:xfrm>
            <a:off x="6660682" y="4146884"/>
            <a:ext cx="712269" cy="589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459C0D62-AA5F-CC90-041B-0A81BDFD715D}"/>
              </a:ext>
            </a:extLst>
          </p:cNvPr>
          <p:cNvSpPr/>
          <p:nvPr/>
        </p:nvSpPr>
        <p:spPr>
          <a:xfrm>
            <a:off x="7640192" y="2824604"/>
            <a:ext cx="1093265" cy="477981"/>
          </a:xfrm>
          <a:prstGeom prst="roundRect">
            <a:avLst/>
          </a:prstGeom>
          <a:solidFill>
            <a:srgbClr val="D6D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2">
                    <a:lumMod val="50000"/>
                  </a:schemeClr>
                </a:solidFill>
              </a:rPr>
              <a:t>Mot</a:t>
            </a:r>
          </a:p>
        </p:txBody>
      </p:sp>
      <p:sp>
        <p:nvSpPr>
          <p:cNvPr id="36" name="Rectangle : coins arrondis 35">
            <a:extLst>
              <a:ext uri="{FF2B5EF4-FFF2-40B4-BE49-F238E27FC236}">
                <a16:creationId xmlns:a16="http://schemas.microsoft.com/office/drawing/2014/main" id="{39A213C3-CC13-650F-25DE-BDC0AE653DEE}"/>
              </a:ext>
            </a:extLst>
          </p:cNvPr>
          <p:cNvSpPr/>
          <p:nvPr/>
        </p:nvSpPr>
        <p:spPr>
          <a:xfrm>
            <a:off x="9839601" y="2824604"/>
            <a:ext cx="1169466" cy="477981"/>
          </a:xfrm>
          <a:prstGeom prst="round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2">
                    <a:lumMod val="50000"/>
                  </a:schemeClr>
                </a:solidFill>
              </a:rPr>
              <a:t>Vecteur</a:t>
            </a:r>
          </a:p>
        </p:txBody>
      </p:sp>
      <p:cxnSp>
        <p:nvCxnSpPr>
          <p:cNvPr id="38" name="Connecteur droit avec flèche 37">
            <a:extLst>
              <a:ext uri="{FF2B5EF4-FFF2-40B4-BE49-F238E27FC236}">
                <a16:creationId xmlns:a16="http://schemas.microsoft.com/office/drawing/2014/main" id="{4A19F9AC-BF43-179F-D492-77FFE90953C5}"/>
              </a:ext>
            </a:extLst>
          </p:cNvPr>
          <p:cNvCxnSpPr>
            <a:stCxn id="35" idx="3"/>
            <a:endCxn id="36" idx="1"/>
          </p:cNvCxnSpPr>
          <p:nvPr/>
        </p:nvCxnSpPr>
        <p:spPr>
          <a:xfrm>
            <a:off x="8733457" y="3063595"/>
            <a:ext cx="110614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e 10">
            <a:extLst>
              <a:ext uri="{FF2B5EF4-FFF2-40B4-BE49-F238E27FC236}">
                <a16:creationId xmlns:a16="http://schemas.microsoft.com/office/drawing/2014/main" id="{27565C9B-8DDF-E5A7-BCD9-9E4816AC3FF8}"/>
              </a:ext>
            </a:extLst>
          </p:cNvPr>
          <p:cNvGrpSpPr/>
          <p:nvPr/>
        </p:nvGrpSpPr>
        <p:grpSpPr>
          <a:xfrm>
            <a:off x="9541072" y="4658246"/>
            <a:ext cx="1687286" cy="1138167"/>
            <a:chOff x="8688319" y="4600564"/>
            <a:chExt cx="1687286" cy="1138167"/>
          </a:xfrm>
        </p:grpSpPr>
        <p:grpSp>
          <p:nvGrpSpPr>
            <p:cNvPr id="3" name="Groupe 2">
              <a:extLst>
                <a:ext uri="{FF2B5EF4-FFF2-40B4-BE49-F238E27FC236}">
                  <a16:creationId xmlns:a16="http://schemas.microsoft.com/office/drawing/2014/main" id="{FEC2CB1F-AD5D-1C4A-832A-4296FF6B2403}"/>
                </a:ext>
              </a:extLst>
            </p:cNvPr>
            <p:cNvGrpSpPr/>
            <p:nvPr/>
          </p:nvGrpSpPr>
          <p:grpSpPr>
            <a:xfrm>
              <a:off x="8688319" y="4600564"/>
              <a:ext cx="1687286" cy="1138167"/>
              <a:chOff x="10101943" y="1524000"/>
              <a:chExt cx="1687286" cy="1138167"/>
            </a:xfrm>
          </p:grpSpPr>
          <p:cxnSp>
            <p:nvCxnSpPr>
              <p:cNvPr id="41" name="Connecteur droit avec flèche 40">
                <a:extLst>
                  <a:ext uri="{FF2B5EF4-FFF2-40B4-BE49-F238E27FC236}">
                    <a16:creationId xmlns:a16="http://schemas.microsoft.com/office/drawing/2014/main" id="{71C9FCCD-3996-C8FB-3D4A-35EEB55C6C68}"/>
                  </a:ext>
                </a:extLst>
              </p:cNvPr>
              <p:cNvCxnSpPr>
                <a:cxnSpLocks/>
              </p:cNvCxnSpPr>
              <p:nvPr/>
            </p:nvCxnSpPr>
            <p:spPr>
              <a:xfrm>
                <a:off x="10101943" y="2662167"/>
                <a:ext cx="1687286" cy="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Connecteur droit avec flèche 41">
                <a:extLst>
                  <a:ext uri="{FF2B5EF4-FFF2-40B4-BE49-F238E27FC236}">
                    <a16:creationId xmlns:a16="http://schemas.microsoft.com/office/drawing/2014/main" id="{D5012ED1-4BA4-36D4-2F6E-D790AC181FDD}"/>
                  </a:ext>
                </a:extLst>
              </p:cNvPr>
              <p:cNvCxnSpPr>
                <a:cxnSpLocks/>
              </p:cNvCxnSpPr>
              <p:nvPr/>
            </p:nvCxnSpPr>
            <p:spPr>
              <a:xfrm flipV="1">
                <a:off x="10101943" y="1524000"/>
                <a:ext cx="0" cy="1138167"/>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Connecteur droit avec flèche 46">
                <a:extLst>
                  <a:ext uri="{FF2B5EF4-FFF2-40B4-BE49-F238E27FC236}">
                    <a16:creationId xmlns:a16="http://schemas.microsoft.com/office/drawing/2014/main" id="{AF4CB8C3-0D83-1E44-DD20-AD2E8EBFE7F5}"/>
                  </a:ext>
                </a:extLst>
              </p:cNvPr>
              <p:cNvCxnSpPr/>
              <p:nvPr/>
            </p:nvCxnSpPr>
            <p:spPr>
              <a:xfrm flipV="1">
                <a:off x="10659383" y="1634733"/>
                <a:ext cx="172652" cy="4245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95B404BA-0FB0-4042-392D-042A8485CCB1}"/>
                  </a:ext>
                </a:extLst>
              </p:cNvPr>
              <p:cNvCxnSpPr>
                <a:cxnSpLocks/>
              </p:cNvCxnSpPr>
              <p:nvPr/>
            </p:nvCxnSpPr>
            <p:spPr>
              <a:xfrm>
                <a:off x="10985205" y="2385098"/>
                <a:ext cx="444795" cy="979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Connecteur droit avec flèche 6">
              <a:extLst>
                <a:ext uri="{FF2B5EF4-FFF2-40B4-BE49-F238E27FC236}">
                  <a16:creationId xmlns:a16="http://schemas.microsoft.com/office/drawing/2014/main" id="{76B7BB53-ECB5-9EAC-A0AE-D4873E365056}"/>
                </a:ext>
              </a:extLst>
            </p:cNvPr>
            <p:cNvCxnSpPr>
              <a:cxnSpLocks/>
            </p:cNvCxnSpPr>
            <p:nvPr/>
          </p:nvCxnSpPr>
          <p:spPr>
            <a:xfrm flipH="1" flipV="1">
              <a:off x="8823316" y="4908927"/>
              <a:ext cx="257845" cy="5225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e 9">
            <a:extLst>
              <a:ext uri="{FF2B5EF4-FFF2-40B4-BE49-F238E27FC236}">
                <a16:creationId xmlns:a16="http://schemas.microsoft.com/office/drawing/2014/main" id="{2DC35881-8099-9ACB-2BAD-EE3DE02D4F49}"/>
              </a:ext>
            </a:extLst>
          </p:cNvPr>
          <p:cNvGrpSpPr/>
          <p:nvPr/>
        </p:nvGrpSpPr>
        <p:grpSpPr>
          <a:xfrm>
            <a:off x="6821835" y="4316359"/>
            <a:ext cx="2534670" cy="1060128"/>
            <a:chOff x="6821835" y="4316359"/>
            <a:chExt cx="2534670" cy="1060128"/>
          </a:xfrm>
        </p:grpSpPr>
        <p:sp>
          <p:nvSpPr>
            <p:cNvPr id="2" name="ZoneTexte 1">
              <a:extLst>
                <a:ext uri="{FF2B5EF4-FFF2-40B4-BE49-F238E27FC236}">
                  <a16:creationId xmlns:a16="http://schemas.microsoft.com/office/drawing/2014/main" id="{CCC407EB-F8A8-633C-9FC3-D022083DFF5D}"/>
                </a:ext>
              </a:extLst>
            </p:cNvPr>
            <p:cNvSpPr txBox="1"/>
            <p:nvPr/>
          </p:nvSpPr>
          <p:spPr>
            <a:xfrm>
              <a:off x="6821835" y="4316359"/>
              <a:ext cx="2534670" cy="646331"/>
            </a:xfrm>
            <a:prstGeom prst="rect">
              <a:avLst/>
            </a:prstGeom>
            <a:noFill/>
          </p:spPr>
          <p:txBody>
            <a:bodyPr wrap="square" rtlCol="0">
              <a:spAutoFit/>
            </a:bodyPr>
            <a:lstStyle/>
            <a:p>
              <a:pPr algn="ctr"/>
              <a:r>
                <a:rPr lang="fr-FR" dirty="0">
                  <a:solidFill>
                    <a:srgbClr val="00B0F0"/>
                  </a:solidFill>
                </a:rPr>
                <a:t>Roi </a:t>
              </a:r>
              <a:r>
                <a:rPr lang="fr-FR" dirty="0"/>
                <a:t>–</a:t>
              </a:r>
              <a:r>
                <a:rPr lang="fr-FR" dirty="0">
                  <a:solidFill>
                    <a:srgbClr val="00B0F0"/>
                  </a:solidFill>
                </a:rPr>
                <a:t> </a:t>
              </a:r>
              <a:r>
                <a:rPr lang="fr-FR" dirty="0">
                  <a:solidFill>
                    <a:srgbClr val="FF0000"/>
                  </a:solidFill>
                </a:rPr>
                <a:t>Reine </a:t>
              </a:r>
            </a:p>
            <a:p>
              <a:pPr algn="ctr"/>
              <a:r>
                <a:rPr lang="fr-FR" dirty="0"/>
                <a:t>= </a:t>
              </a:r>
            </a:p>
          </p:txBody>
        </p:sp>
        <p:cxnSp>
          <p:nvCxnSpPr>
            <p:cNvPr id="4" name="Connecteur droit avec flèche 3">
              <a:extLst>
                <a:ext uri="{FF2B5EF4-FFF2-40B4-BE49-F238E27FC236}">
                  <a16:creationId xmlns:a16="http://schemas.microsoft.com/office/drawing/2014/main" id="{4550D76E-33DF-B361-C0D3-46F2BC0D0C6E}"/>
                </a:ext>
              </a:extLst>
            </p:cNvPr>
            <p:cNvCxnSpPr>
              <a:cxnSpLocks/>
            </p:cNvCxnSpPr>
            <p:nvPr/>
          </p:nvCxnSpPr>
          <p:spPr>
            <a:xfrm flipH="1" flipV="1">
              <a:off x="7960247" y="4853972"/>
              <a:ext cx="257845" cy="5225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Connecteur droit 13">
            <a:extLst>
              <a:ext uri="{FF2B5EF4-FFF2-40B4-BE49-F238E27FC236}">
                <a16:creationId xmlns:a16="http://schemas.microsoft.com/office/drawing/2014/main" id="{7114E953-0CE8-7240-5D59-C62CD18EDAD6}"/>
              </a:ext>
            </a:extLst>
          </p:cNvPr>
          <p:cNvCxnSpPr/>
          <p:nvPr/>
        </p:nvCxnSpPr>
        <p:spPr>
          <a:xfrm>
            <a:off x="6545180" y="2076211"/>
            <a:ext cx="0" cy="380834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nvGrpSpPr>
          <p:cNvPr id="17" name="Groupe 16">
            <a:extLst>
              <a:ext uri="{FF2B5EF4-FFF2-40B4-BE49-F238E27FC236}">
                <a16:creationId xmlns:a16="http://schemas.microsoft.com/office/drawing/2014/main" id="{CA9E9BD8-2A93-02DE-C1FF-1DD344A0C3C6}"/>
              </a:ext>
            </a:extLst>
          </p:cNvPr>
          <p:cNvGrpSpPr/>
          <p:nvPr/>
        </p:nvGrpSpPr>
        <p:grpSpPr>
          <a:xfrm>
            <a:off x="602516" y="2708558"/>
            <a:ext cx="5895201" cy="3190009"/>
            <a:chOff x="1323746" y="2015836"/>
            <a:chExt cx="5895201" cy="3190009"/>
          </a:xfrm>
        </p:grpSpPr>
        <p:grpSp>
          <p:nvGrpSpPr>
            <p:cNvPr id="18" name="Groupe 17">
              <a:extLst>
                <a:ext uri="{FF2B5EF4-FFF2-40B4-BE49-F238E27FC236}">
                  <a16:creationId xmlns:a16="http://schemas.microsoft.com/office/drawing/2014/main" id="{A720FFEE-5D73-95E6-23A5-7E73DD2225FE}"/>
                </a:ext>
              </a:extLst>
            </p:cNvPr>
            <p:cNvGrpSpPr/>
            <p:nvPr/>
          </p:nvGrpSpPr>
          <p:grpSpPr>
            <a:xfrm>
              <a:off x="1323746" y="2015836"/>
              <a:ext cx="5895201" cy="3190009"/>
              <a:chOff x="1323746" y="2015836"/>
              <a:chExt cx="5895201" cy="3190009"/>
            </a:xfrm>
          </p:grpSpPr>
          <p:pic>
            <p:nvPicPr>
              <p:cNvPr id="27" name="Image 26" descr="Une image contenant texte, capture d’écran, Police, diagramme&#10;&#10;Description générée automatiquement">
                <a:extLst>
                  <a:ext uri="{FF2B5EF4-FFF2-40B4-BE49-F238E27FC236}">
                    <a16:creationId xmlns:a16="http://schemas.microsoft.com/office/drawing/2014/main" id="{B5074376-9DDC-EE75-25C5-C026FABBAAFA}"/>
                  </a:ext>
                </a:extLst>
              </p:cNvPr>
              <p:cNvPicPr>
                <a:picLocks noChangeAspect="1"/>
              </p:cNvPicPr>
              <p:nvPr/>
            </p:nvPicPr>
            <p:blipFill rotWithShape="1">
              <a:blip r:embed="rId2">
                <a:extLst>
                  <a:ext uri="{28A0092B-C50C-407E-A947-70E740481C1C}">
                    <a14:useLocalDpi xmlns:a14="http://schemas.microsoft.com/office/drawing/2010/main" val="0"/>
                  </a:ext>
                </a:extLst>
              </a:blip>
              <a:srcRect t="21045" r="42470" b="13145"/>
              <a:stretch/>
            </p:blipFill>
            <p:spPr>
              <a:xfrm>
                <a:off x="1323746" y="2015836"/>
                <a:ext cx="5490940" cy="3190009"/>
              </a:xfrm>
              <a:prstGeom prst="rect">
                <a:avLst/>
              </a:prstGeom>
            </p:spPr>
          </p:pic>
          <p:sp>
            <p:nvSpPr>
              <p:cNvPr id="28" name="Rectangle 27">
                <a:extLst>
                  <a:ext uri="{FF2B5EF4-FFF2-40B4-BE49-F238E27FC236}">
                    <a16:creationId xmlns:a16="http://schemas.microsoft.com/office/drawing/2014/main" id="{D3942216-0EA5-C3C2-FDE1-8BBE8A0ED178}"/>
                  </a:ext>
                </a:extLst>
              </p:cNvPr>
              <p:cNvSpPr/>
              <p:nvPr/>
            </p:nvSpPr>
            <p:spPr>
              <a:xfrm>
                <a:off x="6506678" y="2839453"/>
                <a:ext cx="712269" cy="589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Ellipse 18">
              <a:extLst>
                <a:ext uri="{FF2B5EF4-FFF2-40B4-BE49-F238E27FC236}">
                  <a16:creationId xmlns:a16="http://schemas.microsoft.com/office/drawing/2014/main" id="{365A3319-F414-B62A-C085-CE9E4EEADB0C}"/>
                </a:ext>
              </a:extLst>
            </p:cNvPr>
            <p:cNvSpPr/>
            <p:nvPr/>
          </p:nvSpPr>
          <p:spPr>
            <a:xfrm>
              <a:off x="6596316" y="4577765"/>
              <a:ext cx="64366" cy="80481"/>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FE8076EB-40E5-0A33-1D7A-9DAC1B9DF22B}"/>
                </a:ext>
              </a:extLst>
            </p:cNvPr>
            <p:cNvCxnSpPr>
              <a:cxnSpLocks/>
            </p:cNvCxnSpPr>
            <p:nvPr/>
          </p:nvCxnSpPr>
          <p:spPr>
            <a:xfrm>
              <a:off x="6635381" y="3654425"/>
              <a:ext cx="0" cy="931951"/>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A82CDBB3-A49C-7059-4C8C-3BE80876B1C4}"/>
                </a:ext>
              </a:extLst>
            </p:cNvPr>
            <p:cNvCxnSpPr>
              <a:cxnSpLocks/>
            </p:cNvCxnSpPr>
            <p:nvPr/>
          </p:nvCxnSpPr>
          <p:spPr>
            <a:xfrm>
              <a:off x="6149606" y="2722474"/>
              <a:ext cx="0" cy="931951"/>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77649117-6D08-BF70-8CB2-B68EE1A6DDFD}"/>
                </a:ext>
              </a:extLst>
            </p:cNvPr>
            <p:cNvCxnSpPr>
              <a:cxnSpLocks/>
            </p:cNvCxnSpPr>
            <p:nvPr/>
          </p:nvCxnSpPr>
          <p:spPr>
            <a:xfrm flipH="1">
              <a:off x="6149606" y="3644900"/>
              <a:ext cx="485775" cy="0"/>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e 29">
            <a:extLst>
              <a:ext uri="{FF2B5EF4-FFF2-40B4-BE49-F238E27FC236}">
                <a16:creationId xmlns:a16="http://schemas.microsoft.com/office/drawing/2014/main" id="{9CF379C7-E8B2-2101-D144-B9AAC3585D0F}"/>
              </a:ext>
            </a:extLst>
          </p:cNvPr>
          <p:cNvGrpSpPr/>
          <p:nvPr/>
        </p:nvGrpSpPr>
        <p:grpSpPr>
          <a:xfrm>
            <a:off x="602516" y="1425539"/>
            <a:ext cx="4614935" cy="1113124"/>
            <a:chOff x="1319704" y="4180775"/>
            <a:chExt cx="4614935" cy="1113124"/>
          </a:xfrm>
        </p:grpSpPr>
        <p:sp>
          <p:nvSpPr>
            <p:cNvPr id="31" name="Rectangle: Rounded Corners 2">
              <a:extLst>
                <a:ext uri="{FF2B5EF4-FFF2-40B4-BE49-F238E27FC236}">
                  <a16:creationId xmlns:a16="http://schemas.microsoft.com/office/drawing/2014/main" id="{BF72B6C0-AB0E-845C-5473-7582C77CB061}"/>
                </a:ext>
              </a:extLst>
            </p:cNvPr>
            <p:cNvSpPr/>
            <p:nvPr/>
          </p:nvSpPr>
          <p:spPr>
            <a:xfrm>
              <a:off x="1319704" y="4212404"/>
              <a:ext cx="4614935" cy="108149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32" name="Rectangle: Rounded Corners 36">
              <a:extLst>
                <a:ext uri="{FF2B5EF4-FFF2-40B4-BE49-F238E27FC236}">
                  <a16:creationId xmlns:a16="http://schemas.microsoft.com/office/drawing/2014/main" id="{1FEB8283-CFD5-6A92-9200-A59712D3DA91}"/>
                </a:ext>
              </a:extLst>
            </p:cNvPr>
            <p:cNvSpPr/>
            <p:nvPr/>
          </p:nvSpPr>
          <p:spPr>
            <a:xfrm>
              <a:off x="1612232" y="4281239"/>
              <a:ext cx="3963818" cy="88726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33" name="Rectangle 32">
              <a:extLst>
                <a:ext uri="{FF2B5EF4-FFF2-40B4-BE49-F238E27FC236}">
                  <a16:creationId xmlns:a16="http://schemas.microsoft.com/office/drawing/2014/main" id="{F6DB5AEB-0783-1052-3F44-C32ED803073B}"/>
                </a:ext>
              </a:extLst>
            </p:cNvPr>
            <p:cNvSpPr/>
            <p:nvPr/>
          </p:nvSpPr>
          <p:spPr>
            <a:xfrm>
              <a:off x="1459951" y="4180775"/>
              <a:ext cx="4116101" cy="956096"/>
            </a:xfrm>
            <a:prstGeom prst="rect">
              <a:avLst/>
            </a:prstGeom>
          </p:spPr>
          <p:txBody>
            <a:bodyPr wrap="square">
              <a:spAutoFit/>
            </a:bodyPr>
            <a:lstStyle/>
            <a:p>
              <a:pPr algn="ctr">
                <a:lnSpc>
                  <a:spcPct val="150000"/>
                </a:lnSpc>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Modèles de Langages Classiques</a:t>
              </a:r>
            </a:p>
          </p:txBody>
        </p:sp>
      </p:grpSp>
      <p:pic>
        <p:nvPicPr>
          <p:cNvPr id="34" name="Image 33" descr="Une image contenant créativité&#10;&#10;Description générée automatiquement avec une confiance faible">
            <a:extLst>
              <a:ext uri="{FF2B5EF4-FFF2-40B4-BE49-F238E27FC236}">
                <a16:creationId xmlns:a16="http://schemas.microsoft.com/office/drawing/2014/main" id="{6E8C5E5F-A655-B16D-FD8C-848B9FD84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529" y="5631923"/>
            <a:ext cx="365125" cy="365125"/>
          </a:xfrm>
          <a:prstGeom prst="rect">
            <a:avLst/>
          </a:prstGeom>
        </p:spPr>
      </p:pic>
    </p:spTree>
    <p:extLst>
      <p:ext uri="{BB962C8B-B14F-4D97-AF65-F5344CB8AC3E}">
        <p14:creationId xmlns:p14="http://schemas.microsoft.com/office/powerpoint/2010/main" val="284598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AB6C9-9A79-47FF-131F-CF244DE474BB}"/>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59CBCB7-0440-FFBB-60E3-95D2CA3793C2}"/>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15" name="Rectangle 14">
            <a:extLst>
              <a:ext uri="{FF2B5EF4-FFF2-40B4-BE49-F238E27FC236}">
                <a16:creationId xmlns:a16="http://schemas.microsoft.com/office/drawing/2014/main" id="{7E161FC3-135A-D1B9-2233-37A9CE5D0E63}"/>
              </a:ext>
            </a:extLst>
          </p:cNvPr>
          <p:cNvSpPr/>
          <p:nvPr/>
        </p:nvSpPr>
        <p:spPr>
          <a:xfrm>
            <a:off x="6660682" y="4146884"/>
            <a:ext cx="712269" cy="589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A3ACA512-0D18-0A4A-B52F-003FCD0C8305}"/>
              </a:ext>
            </a:extLst>
          </p:cNvPr>
          <p:cNvSpPr/>
          <p:nvPr/>
        </p:nvSpPr>
        <p:spPr>
          <a:xfrm>
            <a:off x="7640192" y="2824604"/>
            <a:ext cx="1093265" cy="477981"/>
          </a:xfrm>
          <a:prstGeom prst="roundRect">
            <a:avLst/>
          </a:prstGeom>
          <a:solidFill>
            <a:srgbClr val="D6D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2">
                    <a:lumMod val="50000"/>
                  </a:schemeClr>
                </a:solidFill>
              </a:rPr>
              <a:t>Mot</a:t>
            </a:r>
          </a:p>
        </p:txBody>
      </p:sp>
      <p:sp>
        <p:nvSpPr>
          <p:cNvPr id="36" name="Rectangle : coins arrondis 35">
            <a:extLst>
              <a:ext uri="{FF2B5EF4-FFF2-40B4-BE49-F238E27FC236}">
                <a16:creationId xmlns:a16="http://schemas.microsoft.com/office/drawing/2014/main" id="{71C00548-A4D3-EB2A-320A-1EADF0072961}"/>
              </a:ext>
            </a:extLst>
          </p:cNvPr>
          <p:cNvSpPr/>
          <p:nvPr/>
        </p:nvSpPr>
        <p:spPr>
          <a:xfrm>
            <a:off x="9839601" y="2824604"/>
            <a:ext cx="1169466" cy="477981"/>
          </a:xfrm>
          <a:prstGeom prst="round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2">
                    <a:lumMod val="50000"/>
                  </a:schemeClr>
                </a:solidFill>
              </a:rPr>
              <a:t>Vecteur</a:t>
            </a:r>
          </a:p>
        </p:txBody>
      </p:sp>
      <p:cxnSp>
        <p:nvCxnSpPr>
          <p:cNvPr id="38" name="Connecteur droit avec flèche 37">
            <a:extLst>
              <a:ext uri="{FF2B5EF4-FFF2-40B4-BE49-F238E27FC236}">
                <a16:creationId xmlns:a16="http://schemas.microsoft.com/office/drawing/2014/main" id="{C6848C08-37F9-0BA3-7A00-146CB2CA05D0}"/>
              </a:ext>
            </a:extLst>
          </p:cNvPr>
          <p:cNvCxnSpPr>
            <a:stCxn id="35" idx="3"/>
            <a:endCxn id="36" idx="1"/>
          </p:cNvCxnSpPr>
          <p:nvPr/>
        </p:nvCxnSpPr>
        <p:spPr>
          <a:xfrm>
            <a:off x="8733457" y="3063595"/>
            <a:ext cx="110614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e 5">
            <a:extLst>
              <a:ext uri="{FF2B5EF4-FFF2-40B4-BE49-F238E27FC236}">
                <a16:creationId xmlns:a16="http://schemas.microsoft.com/office/drawing/2014/main" id="{5A33F410-3EEB-7214-CC31-F9A893A7D24F}"/>
              </a:ext>
            </a:extLst>
          </p:cNvPr>
          <p:cNvGrpSpPr/>
          <p:nvPr/>
        </p:nvGrpSpPr>
        <p:grpSpPr>
          <a:xfrm>
            <a:off x="9541072" y="4658246"/>
            <a:ext cx="1812728" cy="1138167"/>
            <a:chOff x="8688319" y="4600564"/>
            <a:chExt cx="1812728" cy="1138167"/>
          </a:xfrm>
        </p:grpSpPr>
        <p:grpSp>
          <p:nvGrpSpPr>
            <p:cNvPr id="11" name="Groupe 10">
              <a:extLst>
                <a:ext uri="{FF2B5EF4-FFF2-40B4-BE49-F238E27FC236}">
                  <a16:creationId xmlns:a16="http://schemas.microsoft.com/office/drawing/2014/main" id="{9D0E7B0B-8DED-BF0F-4F89-CB5733077A0C}"/>
                </a:ext>
              </a:extLst>
            </p:cNvPr>
            <p:cNvGrpSpPr/>
            <p:nvPr/>
          </p:nvGrpSpPr>
          <p:grpSpPr>
            <a:xfrm>
              <a:off x="8688319" y="4600564"/>
              <a:ext cx="1687286" cy="1138167"/>
              <a:chOff x="8688319" y="4600564"/>
              <a:chExt cx="1687286" cy="1138167"/>
            </a:xfrm>
          </p:grpSpPr>
          <p:grpSp>
            <p:nvGrpSpPr>
              <p:cNvPr id="3" name="Groupe 2">
                <a:extLst>
                  <a:ext uri="{FF2B5EF4-FFF2-40B4-BE49-F238E27FC236}">
                    <a16:creationId xmlns:a16="http://schemas.microsoft.com/office/drawing/2014/main" id="{0027045F-7884-921C-1DF3-7F99B18C3F09}"/>
                  </a:ext>
                </a:extLst>
              </p:cNvPr>
              <p:cNvGrpSpPr/>
              <p:nvPr/>
            </p:nvGrpSpPr>
            <p:grpSpPr>
              <a:xfrm>
                <a:off x="8688319" y="4600564"/>
                <a:ext cx="1687286" cy="1138167"/>
                <a:chOff x="10101943" y="1524000"/>
                <a:chExt cx="1687286" cy="1138167"/>
              </a:xfrm>
            </p:grpSpPr>
            <p:cxnSp>
              <p:nvCxnSpPr>
                <p:cNvPr id="41" name="Connecteur droit avec flèche 40">
                  <a:extLst>
                    <a:ext uri="{FF2B5EF4-FFF2-40B4-BE49-F238E27FC236}">
                      <a16:creationId xmlns:a16="http://schemas.microsoft.com/office/drawing/2014/main" id="{95A019F2-0161-CC85-3481-002AEB75C1E1}"/>
                    </a:ext>
                  </a:extLst>
                </p:cNvPr>
                <p:cNvCxnSpPr>
                  <a:cxnSpLocks/>
                </p:cNvCxnSpPr>
                <p:nvPr/>
              </p:nvCxnSpPr>
              <p:spPr>
                <a:xfrm>
                  <a:off x="10101943" y="2662167"/>
                  <a:ext cx="1687286" cy="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Connecteur droit avec flèche 41">
                  <a:extLst>
                    <a:ext uri="{FF2B5EF4-FFF2-40B4-BE49-F238E27FC236}">
                      <a16:creationId xmlns:a16="http://schemas.microsoft.com/office/drawing/2014/main" id="{BDFC50F1-6100-2C22-C95F-0BB40D775065}"/>
                    </a:ext>
                  </a:extLst>
                </p:cNvPr>
                <p:cNvCxnSpPr>
                  <a:cxnSpLocks/>
                </p:cNvCxnSpPr>
                <p:nvPr/>
              </p:nvCxnSpPr>
              <p:spPr>
                <a:xfrm flipV="1">
                  <a:off x="10101943" y="1524000"/>
                  <a:ext cx="0" cy="1138167"/>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Connecteur droit avec flèche 46">
                  <a:extLst>
                    <a:ext uri="{FF2B5EF4-FFF2-40B4-BE49-F238E27FC236}">
                      <a16:creationId xmlns:a16="http://schemas.microsoft.com/office/drawing/2014/main" id="{16DDE366-00C6-C99A-804C-C3E97222081A}"/>
                    </a:ext>
                  </a:extLst>
                </p:cNvPr>
                <p:cNvCxnSpPr/>
                <p:nvPr/>
              </p:nvCxnSpPr>
              <p:spPr>
                <a:xfrm flipV="1">
                  <a:off x="10659383" y="1634733"/>
                  <a:ext cx="172652" cy="4245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99A61B34-D86B-D26F-BABD-45B3457F9590}"/>
                    </a:ext>
                  </a:extLst>
                </p:cNvPr>
                <p:cNvCxnSpPr>
                  <a:cxnSpLocks/>
                </p:cNvCxnSpPr>
                <p:nvPr/>
              </p:nvCxnSpPr>
              <p:spPr>
                <a:xfrm>
                  <a:off x="10985205" y="2385098"/>
                  <a:ext cx="444795" cy="979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Connecteur droit avec flèche 6">
                <a:extLst>
                  <a:ext uri="{FF2B5EF4-FFF2-40B4-BE49-F238E27FC236}">
                    <a16:creationId xmlns:a16="http://schemas.microsoft.com/office/drawing/2014/main" id="{4720EAFA-3337-4D88-2D88-E03C49A160F6}"/>
                  </a:ext>
                </a:extLst>
              </p:cNvPr>
              <p:cNvCxnSpPr>
                <a:cxnSpLocks/>
              </p:cNvCxnSpPr>
              <p:nvPr/>
            </p:nvCxnSpPr>
            <p:spPr>
              <a:xfrm flipH="1" flipV="1">
                <a:off x="8823316" y="4908927"/>
                <a:ext cx="257845" cy="5225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 name="Connecteur droit avec flèche 11">
              <a:extLst>
                <a:ext uri="{FF2B5EF4-FFF2-40B4-BE49-F238E27FC236}">
                  <a16:creationId xmlns:a16="http://schemas.microsoft.com/office/drawing/2014/main" id="{8F82D5E6-63EF-AE78-775D-7B89240B78F7}"/>
                </a:ext>
              </a:extLst>
            </p:cNvPr>
            <p:cNvCxnSpPr>
              <a:cxnSpLocks/>
            </p:cNvCxnSpPr>
            <p:nvPr/>
          </p:nvCxnSpPr>
          <p:spPr>
            <a:xfrm flipV="1">
              <a:off x="9101405" y="5271129"/>
              <a:ext cx="574009" cy="35261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8D9FEFD-9028-0647-5F43-85058C566137}"/>
                </a:ext>
              </a:extLst>
            </p:cNvPr>
            <p:cNvCxnSpPr>
              <a:cxnSpLocks/>
            </p:cNvCxnSpPr>
            <p:nvPr/>
          </p:nvCxnSpPr>
          <p:spPr>
            <a:xfrm>
              <a:off x="9705676" y="4891814"/>
              <a:ext cx="795371" cy="1657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e 9">
            <a:extLst>
              <a:ext uri="{FF2B5EF4-FFF2-40B4-BE49-F238E27FC236}">
                <a16:creationId xmlns:a16="http://schemas.microsoft.com/office/drawing/2014/main" id="{196950A1-F73F-2588-D238-44A47BF24444}"/>
              </a:ext>
            </a:extLst>
          </p:cNvPr>
          <p:cNvGrpSpPr/>
          <p:nvPr/>
        </p:nvGrpSpPr>
        <p:grpSpPr>
          <a:xfrm>
            <a:off x="6821835" y="4316359"/>
            <a:ext cx="2534670" cy="1754326"/>
            <a:chOff x="6821835" y="4316359"/>
            <a:chExt cx="2534670" cy="1754326"/>
          </a:xfrm>
        </p:grpSpPr>
        <p:sp>
          <p:nvSpPr>
            <p:cNvPr id="2" name="ZoneTexte 1">
              <a:extLst>
                <a:ext uri="{FF2B5EF4-FFF2-40B4-BE49-F238E27FC236}">
                  <a16:creationId xmlns:a16="http://schemas.microsoft.com/office/drawing/2014/main" id="{657F2D27-61A9-B405-A1A5-152C47E2F043}"/>
                </a:ext>
              </a:extLst>
            </p:cNvPr>
            <p:cNvSpPr txBox="1"/>
            <p:nvPr/>
          </p:nvSpPr>
          <p:spPr>
            <a:xfrm>
              <a:off x="6821835" y="4316359"/>
              <a:ext cx="2534670" cy="1754326"/>
            </a:xfrm>
            <a:prstGeom prst="rect">
              <a:avLst/>
            </a:prstGeom>
            <a:noFill/>
          </p:spPr>
          <p:txBody>
            <a:bodyPr wrap="square" rtlCol="0">
              <a:spAutoFit/>
            </a:bodyPr>
            <a:lstStyle/>
            <a:p>
              <a:pPr algn="ctr"/>
              <a:r>
                <a:rPr lang="fr-FR" dirty="0">
                  <a:solidFill>
                    <a:srgbClr val="00B0F0"/>
                  </a:solidFill>
                </a:rPr>
                <a:t>Roi </a:t>
              </a:r>
              <a:r>
                <a:rPr lang="fr-FR" dirty="0"/>
                <a:t>–</a:t>
              </a:r>
              <a:r>
                <a:rPr lang="fr-FR" dirty="0">
                  <a:solidFill>
                    <a:srgbClr val="00B0F0"/>
                  </a:solidFill>
                </a:rPr>
                <a:t> </a:t>
              </a:r>
              <a:r>
                <a:rPr lang="fr-FR" dirty="0">
                  <a:solidFill>
                    <a:srgbClr val="FF0000"/>
                  </a:solidFill>
                </a:rPr>
                <a:t>Reine </a:t>
              </a:r>
            </a:p>
            <a:p>
              <a:pPr algn="ctr"/>
              <a:r>
                <a:rPr lang="fr-FR" dirty="0"/>
                <a:t>= </a:t>
              </a:r>
            </a:p>
            <a:p>
              <a:pPr algn="ctr"/>
              <a:endParaRPr lang="fr-FR" dirty="0"/>
            </a:p>
            <a:p>
              <a:pPr algn="ctr"/>
              <a:endParaRPr lang="fr-FR" dirty="0"/>
            </a:p>
            <a:p>
              <a:pPr algn="ctr"/>
              <a:r>
                <a:rPr lang="fr-FR" dirty="0"/>
                <a:t>=</a:t>
              </a:r>
            </a:p>
            <a:p>
              <a:pPr algn="ctr"/>
              <a:r>
                <a:rPr lang="fr-FR" dirty="0"/>
                <a:t> </a:t>
              </a:r>
              <a:r>
                <a:rPr lang="fr-FR" dirty="0">
                  <a:solidFill>
                    <a:srgbClr val="0070C0"/>
                  </a:solidFill>
                </a:rPr>
                <a:t>Homme</a:t>
              </a:r>
              <a:r>
                <a:rPr lang="fr-FR" dirty="0"/>
                <a:t> – </a:t>
              </a:r>
              <a:r>
                <a:rPr lang="fr-FR" dirty="0">
                  <a:solidFill>
                    <a:srgbClr val="C00000"/>
                  </a:solidFill>
                </a:rPr>
                <a:t>Femme</a:t>
              </a:r>
            </a:p>
          </p:txBody>
        </p:sp>
        <p:cxnSp>
          <p:nvCxnSpPr>
            <p:cNvPr id="4" name="Connecteur droit avec flèche 3">
              <a:extLst>
                <a:ext uri="{FF2B5EF4-FFF2-40B4-BE49-F238E27FC236}">
                  <a16:creationId xmlns:a16="http://schemas.microsoft.com/office/drawing/2014/main" id="{F0E1C584-A65D-B9AE-D86F-BEA7BC806BA6}"/>
                </a:ext>
              </a:extLst>
            </p:cNvPr>
            <p:cNvCxnSpPr>
              <a:cxnSpLocks/>
            </p:cNvCxnSpPr>
            <p:nvPr/>
          </p:nvCxnSpPr>
          <p:spPr>
            <a:xfrm flipH="1" flipV="1">
              <a:off x="7960247" y="4853972"/>
              <a:ext cx="257845" cy="5225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Connecteur droit 13">
            <a:extLst>
              <a:ext uri="{FF2B5EF4-FFF2-40B4-BE49-F238E27FC236}">
                <a16:creationId xmlns:a16="http://schemas.microsoft.com/office/drawing/2014/main" id="{EFCC928C-1282-C660-0F8D-0B340954BD5F}"/>
              </a:ext>
            </a:extLst>
          </p:cNvPr>
          <p:cNvCxnSpPr/>
          <p:nvPr/>
        </p:nvCxnSpPr>
        <p:spPr>
          <a:xfrm>
            <a:off x="6545180" y="2076211"/>
            <a:ext cx="0" cy="380834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nvGrpSpPr>
          <p:cNvPr id="17" name="Groupe 16">
            <a:extLst>
              <a:ext uri="{FF2B5EF4-FFF2-40B4-BE49-F238E27FC236}">
                <a16:creationId xmlns:a16="http://schemas.microsoft.com/office/drawing/2014/main" id="{8D1257ED-EAD8-5B33-A6A2-4D160C49879F}"/>
              </a:ext>
            </a:extLst>
          </p:cNvPr>
          <p:cNvGrpSpPr/>
          <p:nvPr/>
        </p:nvGrpSpPr>
        <p:grpSpPr>
          <a:xfrm>
            <a:off x="602516" y="2708558"/>
            <a:ext cx="5895201" cy="3190009"/>
            <a:chOff x="1323746" y="2015836"/>
            <a:chExt cx="5895201" cy="3190009"/>
          </a:xfrm>
        </p:grpSpPr>
        <p:grpSp>
          <p:nvGrpSpPr>
            <p:cNvPr id="18" name="Groupe 17">
              <a:extLst>
                <a:ext uri="{FF2B5EF4-FFF2-40B4-BE49-F238E27FC236}">
                  <a16:creationId xmlns:a16="http://schemas.microsoft.com/office/drawing/2014/main" id="{75B4CE47-523D-39FA-B4CC-8B50FCF94491}"/>
                </a:ext>
              </a:extLst>
            </p:cNvPr>
            <p:cNvGrpSpPr/>
            <p:nvPr/>
          </p:nvGrpSpPr>
          <p:grpSpPr>
            <a:xfrm>
              <a:off x="1323746" y="2015836"/>
              <a:ext cx="5895201" cy="3190009"/>
              <a:chOff x="1323746" y="2015836"/>
              <a:chExt cx="5895201" cy="3190009"/>
            </a:xfrm>
          </p:grpSpPr>
          <p:pic>
            <p:nvPicPr>
              <p:cNvPr id="27" name="Image 26" descr="Une image contenant texte, capture d’écran, Police, diagramme&#10;&#10;Description générée automatiquement">
                <a:extLst>
                  <a:ext uri="{FF2B5EF4-FFF2-40B4-BE49-F238E27FC236}">
                    <a16:creationId xmlns:a16="http://schemas.microsoft.com/office/drawing/2014/main" id="{74A22691-1A08-D16E-0FB5-36A16D3B6C76}"/>
                  </a:ext>
                </a:extLst>
              </p:cNvPr>
              <p:cNvPicPr>
                <a:picLocks noChangeAspect="1"/>
              </p:cNvPicPr>
              <p:nvPr/>
            </p:nvPicPr>
            <p:blipFill rotWithShape="1">
              <a:blip r:embed="rId2">
                <a:extLst>
                  <a:ext uri="{28A0092B-C50C-407E-A947-70E740481C1C}">
                    <a14:useLocalDpi xmlns:a14="http://schemas.microsoft.com/office/drawing/2010/main" val="0"/>
                  </a:ext>
                </a:extLst>
              </a:blip>
              <a:srcRect t="21045" r="42470" b="13145"/>
              <a:stretch/>
            </p:blipFill>
            <p:spPr>
              <a:xfrm>
                <a:off x="1323746" y="2015836"/>
                <a:ext cx="5490940" cy="3190009"/>
              </a:xfrm>
              <a:prstGeom prst="rect">
                <a:avLst/>
              </a:prstGeom>
            </p:spPr>
          </p:pic>
          <p:sp>
            <p:nvSpPr>
              <p:cNvPr id="28" name="Rectangle 27">
                <a:extLst>
                  <a:ext uri="{FF2B5EF4-FFF2-40B4-BE49-F238E27FC236}">
                    <a16:creationId xmlns:a16="http://schemas.microsoft.com/office/drawing/2014/main" id="{D8DFDAE3-5E81-0BE5-D81A-DE35FE765FA9}"/>
                  </a:ext>
                </a:extLst>
              </p:cNvPr>
              <p:cNvSpPr/>
              <p:nvPr/>
            </p:nvSpPr>
            <p:spPr>
              <a:xfrm>
                <a:off x="6506678" y="2839453"/>
                <a:ext cx="712269" cy="589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Ellipse 18">
              <a:extLst>
                <a:ext uri="{FF2B5EF4-FFF2-40B4-BE49-F238E27FC236}">
                  <a16:creationId xmlns:a16="http://schemas.microsoft.com/office/drawing/2014/main" id="{1A56D16E-1BC6-E6CC-C1B3-87D609ADAE41}"/>
                </a:ext>
              </a:extLst>
            </p:cNvPr>
            <p:cNvSpPr/>
            <p:nvPr/>
          </p:nvSpPr>
          <p:spPr>
            <a:xfrm>
              <a:off x="6596316" y="4577765"/>
              <a:ext cx="64366" cy="80481"/>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A6A1AC71-0645-287A-E30E-56770AF27993}"/>
                </a:ext>
              </a:extLst>
            </p:cNvPr>
            <p:cNvCxnSpPr>
              <a:cxnSpLocks/>
            </p:cNvCxnSpPr>
            <p:nvPr/>
          </p:nvCxnSpPr>
          <p:spPr>
            <a:xfrm>
              <a:off x="6635381" y="3654425"/>
              <a:ext cx="0" cy="931951"/>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A205BCA1-4EB1-4B2E-E4B4-5A76E74F6CFA}"/>
                </a:ext>
              </a:extLst>
            </p:cNvPr>
            <p:cNvCxnSpPr>
              <a:cxnSpLocks/>
            </p:cNvCxnSpPr>
            <p:nvPr/>
          </p:nvCxnSpPr>
          <p:spPr>
            <a:xfrm>
              <a:off x="6149606" y="2722474"/>
              <a:ext cx="0" cy="931951"/>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699A5D2-2DA3-97DD-AD0F-7D3F1775028C}"/>
                </a:ext>
              </a:extLst>
            </p:cNvPr>
            <p:cNvCxnSpPr>
              <a:cxnSpLocks/>
            </p:cNvCxnSpPr>
            <p:nvPr/>
          </p:nvCxnSpPr>
          <p:spPr>
            <a:xfrm flipH="1">
              <a:off x="6149606" y="3644900"/>
              <a:ext cx="485775" cy="0"/>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e 29">
            <a:extLst>
              <a:ext uri="{FF2B5EF4-FFF2-40B4-BE49-F238E27FC236}">
                <a16:creationId xmlns:a16="http://schemas.microsoft.com/office/drawing/2014/main" id="{5629A544-1F65-77D0-1E05-88950CC761D5}"/>
              </a:ext>
            </a:extLst>
          </p:cNvPr>
          <p:cNvGrpSpPr/>
          <p:nvPr/>
        </p:nvGrpSpPr>
        <p:grpSpPr>
          <a:xfrm>
            <a:off x="602516" y="1425539"/>
            <a:ext cx="4614935" cy="1113124"/>
            <a:chOff x="1319704" y="4180775"/>
            <a:chExt cx="4614935" cy="1113124"/>
          </a:xfrm>
        </p:grpSpPr>
        <p:sp>
          <p:nvSpPr>
            <p:cNvPr id="31" name="Rectangle: Rounded Corners 2">
              <a:extLst>
                <a:ext uri="{FF2B5EF4-FFF2-40B4-BE49-F238E27FC236}">
                  <a16:creationId xmlns:a16="http://schemas.microsoft.com/office/drawing/2014/main" id="{5AEEDE86-F226-4B23-AB22-8F6BB0D3EF76}"/>
                </a:ext>
              </a:extLst>
            </p:cNvPr>
            <p:cNvSpPr/>
            <p:nvPr/>
          </p:nvSpPr>
          <p:spPr>
            <a:xfrm>
              <a:off x="1319704" y="4212404"/>
              <a:ext cx="4614935" cy="108149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32" name="Rectangle: Rounded Corners 36">
              <a:extLst>
                <a:ext uri="{FF2B5EF4-FFF2-40B4-BE49-F238E27FC236}">
                  <a16:creationId xmlns:a16="http://schemas.microsoft.com/office/drawing/2014/main" id="{82479BD6-A60D-830A-F3B1-76FFEF9EF921}"/>
                </a:ext>
              </a:extLst>
            </p:cNvPr>
            <p:cNvSpPr/>
            <p:nvPr/>
          </p:nvSpPr>
          <p:spPr>
            <a:xfrm>
              <a:off x="1612232" y="4281239"/>
              <a:ext cx="3963818" cy="88726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33" name="Rectangle 32">
              <a:extLst>
                <a:ext uri="{FF2B5EF4-FFF2-40B4-BE49-F238E27FC236}">
                  <a16:creationId xmlns:a16="http://schemas.microsoft.com/office/drawing/2014/main" id="{66B6F3D0-0848-970B-F2D2-C7E4332F185C}"/>
                </a:ext>
              </a:extLst>
            </p:cNvPr>
            <p:cNvSpPr/>
            <p:nvPr/>
          </p:nvSpPr>
          <p:spPr>
            <a:xfrm>
              <a:off x="1459951" y="4180775"/>
              <a:ext cx="4116101" cy="956096"/>
            </a:xfrm>
            <a:prstGeom prst="rect">
              <a:avLst/>
            </a:prstGeom>
          </p:spPr>
          <p:txBody>
            <a:bodyPr wrap="square">
              <a:spAutoFit/>
            </a:bodyPr>
            <a:lstStyle/>
            <a:p>
              <a:pPr algn="ctr">
                <a:lnSpc>
                  <a:spcPct val="150000"/>
                </a:lnSpc>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Modèles de Langages Classiques</a:t>
              </a:r>
            </a:p>
          </p:txBody>
        </p:sp>
      </p:grpSp>
      <p:pic>
        <p:nvPicPr>
          <p:cNvPr id="34" name="Image 33" descr="Une image contenant créativité&#10;&#10;Description générée automatiquement avec une confiance faible">
            <a:extLst>
              <a:ext uri="{FF2B5EF4-FFF2-40B4-BE49-F238E27FC236}">
                <a16:creationId xmlns:a16="http://schemas.microsoft.com/office/drawing/2014/main" id="{43804CF7-8E71-125B-99E9-10074CB54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529" y="5631923"/>
            <a:ext cx="365125" cy="365125"/>
          </a:xfrm>
          <a:prstGeom prst="rect">
            <a:avLst/>
          </a:prstGeom>
        </p:spPr>
      </p:pic>
    </p:spTree>
    <p:extLst>
      <p:ext uri="{BB962C8B-B14F-4D97-AF65-F5344CB8AC3E}">
        <p14:creationId xmlns:p14="http://schemas.microsoft.com/office/powerpoint/2010/main" val="32436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CA4CC-9EF0-8A48-2384-29D2914324E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62C6BE94-A2C5-337B-DB45-DED1D7FCFC08}"/>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15" name="Rectangle 14">
            <a:extLst>
              <a:ext uri="{FF2B5EF4-FFF2-40B4-BE49-F238E27FC236}">
                <a16:creationId xmlns:a16="http://schemas.microsoft.com/office/drawing/2014/main" id="{D4B25905-9FBE-9F9C-985E-CEF2E482535C}"/>
              </a:ext>
            </a:extLst>
          </p:cNvPr>
          <p:cNvSpPr/>
          <p:nvPr/>
        </p:nvSpPr>
        <p:spPr>
          <a:xfrm>
            <a:off x="6660682" y="4146884"/>
            <a:ext cx="712269" cy="589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1975D14C-7628-8F7B-2B17-B63D1272A3C9}"/>
              </a:ext>
            </a:extLst>
          </p:cNvPr>
          <p:cNvSpPr/>
          <p:nvPr/>
        </p:nvSpPr>
        <p:spPr>
          <a:xfrm>
            <a:off x="7640192" y="2824604"/>
            <a:ext cx="1093265" cy="477981"/>
          </a:xfrm>
          <a:prstGeom prst="roundRect">
            <a:avLst/>
          </a:prstGeom>
          <a:solidFill>
            <a:srgbClr val="D6D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2">
                    <a:lumMod val="50000"/>
                  </a:schemeClr>
                </a:solidFill>
              </a:rPr>
              <a:t>Mot</a:t>
            </a:r>
          </a:p>
        </p:txBody>
      </p:sp>
      <p:sp>
        <p:nvSpPr>
          <p:cNvPr id="3" name="Rectangle : coins arrondis 2">
            <a:extLst>
              <a:ext uri="{FF2B5EF4-FFF2-40B4-BE49-F238E27FC236}">
                <a16:creationId xmlns:a16="http://schemas.microsoft.com/office/drawing/2014/main" id="{D5BE8C59-3B36-B76C-085C-833B914B1376}"/>
              </a:ext>
            </a:extLst>
          </p:cNvPr>
          <p:cNvSpPr/>
          <p:nvPr/>
        </p:nvSpPr>
        <p:spPr>
          <a:xfrm>
            <a:off x="9839601" y="2824604"/>
            <a:ext cx="1169466" cy="477981"/>
          </a:xfrm>
          <a:prstGeom prst="round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2">
                    <a:lumMod val="50000"/>
                  </a:schemeClr>
                </a:solidFill>
              </a:rPr>
              <a:t>Vecteur</a:t>
            </a:r>
          </a:p>
        </p:txBody>
      </p:sp>
      <p:cxnSp>
        <p:nvCxnSpPr>
          <p:cNvPr id="4" name="Connecteur droit avec flèche 3">
            <a:extLst>
              <a:ext uri="{FF2B5EF4-FFF2-40B4-BE49-F238E27FC236}">
                <a16:creationId xmlns:a16="http://schemas.microsoft.com/office/drawing/2014/main" id="{534F0DF3-90DE-E558-2A56-EA7AD472458C}"/>
              </a:ext>
            </a:extLst>
          </p:cNvPr>
          <p:cNvCxnSpPr>
            <a:stCxn id="2" idx="3"/>
            <a:endCxn id="3" idx="1"/>
          </p:cNvCxnSpPr>
          <p:nvPr/>
        </p:nvCxnSpPr>
        <p:spPr>
          <a:xfrm>
            <a:off x="8733457" y="3063595"/>
            <a:ext cx="110614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E0C1521-7588-B95E-045E-D71812608D9E}"/>
              </a:ext>
            </a:extLst>
          </p:cNvPr>
          <p:cNvCxnSpPr/>
          <p:nvPr/>
        </p:nvCxnSpPr>
        <p:spPr>
          <a:xfrm>
            <a:off x="6545180" y="2076211"/>
            <a:ext cx="0" cy="380834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7" name="Ellipse 6">
            <a:extLst>
              <a:ext uri="{FF2B5EF4-FFF2-40B4-BE49-F238E27FC236}">
                <a16:creationId xmlns:a16="http://schemas.microsoft.com/office/drawing/2014/main" id="{6D97C467-FD3F-7157-0904-720192DFC4EA}"/>
              </a:ext>
            </a:extLst>
          </p:cNvPr>
          <p:cNvSpPr/>
          <p:nvPr/>
        </p:nvSpPr>
        <p:spPr>
          <a:xfrm>
            <a:off x="9181111" y="3429000"/>
            <a:ext cx="332509" cy="284096"/>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X</a:t>
            </a:r>
          </a:p>
        </p:txBody>
      </p:sp>
      <p:sp>
        <p:nvSpPr>
          <p:cNvPr id="10" name="ZoneTexte 9">
            <a:extLst>
              <a:ext uri="{FF2B5EF4-FFF2-40B4-BE49-F238E27FC236}">
                <a16:creationId xmlns:a16="http://schemas.microsoft.com/office/drawing/2014/main" id="{EC602E8C-E6A4-28FF-7631-49134D4E8AAD}"/>
              </a:ext>
            </a:extLst>
          </p:cNvPr>
          <p:cNvSpPr txBox="1"/>
          <p:nvPr/>
        </p:nvSpPr>
        <p:spPr>
          <a:xfrm>
            <a:off x="7965374" y="3752318"/>
            <a:ext cx="2795154" cy="307777"/>
          </a:xfrm>
          <a:prstGeom prst="rect">
            <a:avLst/>
          </a:prstGeom>
          <a:noFill/>
        </p:spPr>
        <p:txBody>
          <a:bodyPr wrap="square" rtlCol="0">
            <a:spAutoFit/>
          </a:bodyPr>
          <a:lstStyle/>
          <a:p>
            <a:pPr algn="ctr"/>
            <a:r>
              <a:rPr lang="fr-FR" sz="1400" dirty="0"/>
              <a:t>Contexte</a:t>
            </a:r>
          </a:p>
        </p:txBody>
      </p:sp>
      <p:grpSp>
        <p:nvGrpSpPr>
          <p:cNvPr id="11" name="Groupe 10">
            <a:extLst>
              <a:ext uri="{FF2B5EF4-FFF2-40B4-BE49-F238E27FC236}">
                <a16:creationId xmlns:a16="http://schemas.microsoft.com/office/drawing/2014/main" id="{3AC32265-BD95-5E77-5393-1FCFBFBE93C9}"/>
              </a:ext>
            </a:extLst>
          </p:cNvPr>
          <p:cNvGrpSpPr/>
          <p:nvPr/>
        </p:nvGrpSpPr>
        <p:grpSpPr>
          <a:xfrm>
            <a:off x="602516" y="2708558"/>
            <a:ext cx="5895201" cy="3190009"/>
            <a:chOff x="1323746" y="2015836"/>
            <a:chExt cx="5895201" cy="3190009"/>
          </a:xfrm>
        </p:grpSpPr>
        <p:grpSp>
          <p:nvGrpSpPr>
            <p:cNvPr id="12" name="Groupe 11">
              <a:extLst>
                <a:ext uri="{FF2B5EF4-FFF2-40B4-BE49-F238E27FC236}">
                  <a16:creationId xmlns:a16="http://schemas.microsoft.com/office/drawing/2014/main" id="{A0DC4BCB-48D2-990A-C573-BE354028C126}"/>
                </a:ext>
              </a:extLst>
            </p:cNvPr>
            <p:cNvGrpSpPr/>
            <p:nvPr/>
          </p:nvGrpSpPr>
          <p:grpSpPr>
            <a:xfrm>
              <a:off x="1323746" y="2015836"/>
              <a:ext cx="5895201" cy="3190009"/>
              <a:chOff x="1323746" y="2015836"/>
              <a:chExt cx="5895201" cy="3190009"/>
            </a:xfrm>
          </p:grpSpPr>
          <p:pic>
            <p:nvPicPr>
              <p:cNvPr id="21" name="Image 20" descr="Une image contenant texte, capture d’écran, Police, diagramme&#10;&#10;Description générée automatiquement">
                <a:extLst>
                  <a:ext uri="{FF2B5EF4-FFF2-40B4-BE49-F238E27FC236}">
                    <a16:creationId xmlns:a16="http://schemas.microsoft.com/office/drawing/2014/main" id="{47BB6111-3A94-5565-2E36-5F225A224304}"/>
                  </a:ext>
                </a:extLst>
              </p:cNvPr>
              <p:cNvPicPr>
                <a:picLocks noChangeAspect="1"/>
              </p:cNvPicPr>
              <p:nvPr/>
            </p:nvPicPr>
            <p:blipFill rotWithShape="1">
              <a:blip r:embed="rId2">
                <a:extLst>
                  <a:ext uri="{28A0092B-C50C-407E-A947-70E740481C1C}">
                    <a14:useLocalDpi xmlns:a14="http://schemas.microsoft.com/office/drawing/2010/main" val="0"/>
                  </a:ext>
                </a:extLst>
              </a:blip>
              <a:srcRect t="21045" r="42470" b="13145"/>
              <a:stretch/>
            </p:blipFill>
            <p:spPr>
              <a:xfrm>
                <a:off x="1323746" y="2015836"/>
                <a:ext cx="5490940" cy="3190009"/>
              </a:xfrm>
              <a:prstGeom prst="rect">
                <a:avLst/>
              </a:prstGeom>
            </p:spPr>
          </p:pic>
          <p:sp>
            <p:nvSpPr>
              <p:cNvPr id="22" name="Rectangle 21">
                <a:extLst>
                  <a:ext uri="{FF2B5EF4-FFF2-40B4-BE49-F238E27FC236}">
                    <a16:creationId xmlns:a16="http://schemas.microsoft.com/office/drawing/2014/main" id="{E21F9D24-0A84-242D-2A23-7E585D1CFCCB}"/>
                  </a:ext>
                </a:extLst>
              </p:cNvPr>
              <p:cNvSpPr/>
              <p:nvPr/>
            </p:nvSpPr>
            <p:spPr>
              <a:xfrm>
                <a:off x="6506678" y="2839453"/>
                <a:ext cx="712269" cy="589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Ellipse 13">
              <a:extLst>
                <a:ext uri="{FF2B5EF4-FFF2-40B4-BE49-F238E27FC236}">
                  <a16:creationId xmlns:a16="http://schemas.microsoft.com/office/drawing/2014/main" id="{22348775-A4A4-0932-35CB-FC935DD085E1}"/>
                </a:ext>
              </a:extLst>
            </p:cNvPr>
            <p:cNvSpPr/>
            <p:nvPr/>
          </p:nvSpPr>
          <p:spPr>
            <a:xfrm>
              <a:off x="6596316" y="4577765"/>
              <a:ext cx="64366" cy="80481"/>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3D0F406A-7866-5D8D-1846-B9D581293B08}"/>
                </a:ext>
              </a:extLst>
            </p:cNvPr>
            <p:cNvCxnSpPr>
              <a:cxnSpLocks/>
            </p:cNvCxnSpPr>
            <p:nvPr/>
          </p:nvCxnSpPr>
          <p:spPr>
            <a:xfrm>
              <a:off x="6635381" y="3654425"/>
              <a:ext cx="0" cy="931951"/>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8CD3872B-9C7C-1BD3-1AAB-8B141BA0090D}"/>
                </a:ext>
              </a:extLst>
            </p:cNvPr>
            <p:cNvCxnSpPr>
              <a:cxnSpLocks/>
            </p:cNvCxnSpPr>
            <p:nvPr/>
          </p:nvCxnSpPr>
          <p:spPr>
            <a:xfrm>
              <a:off x="6149606" y="2722474"/>
              <a:ext cx="0" cy="931951"/>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DF664B64-998D-C44A-5079-E1ECB0CC9830}"/>
                </a:ext>
              </a:extLst>
            </p:cNvPr>
            <p:cNvCxnSpPr>
              <a:cxnSpLocks/>
            </p:cNvCxnSpPr>
            <p:nvPr/>
          </p:nvCxnSpPr>
          <p:spPr>
            <a:xfrm flipH="1">
              <a:off x="6149606" y="3644900"/>
              <a:ext cx="485775" cy="0"/>
            </a:xfrm>
            <a:prstGeom prst="line">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Groupe 24">
            <a:extLst>
              <a:ext uri="{FF2B5EF4-FFF2-40B4-BE49-F238E27FC236}">
                <a16:creationId xmlns:a16="http://schemas.microsoft.com/office/drawing/2014/main" id="{625F383A-64B8-F53F-CA80-230D05115CC8}"/>
              </a:ext>
            </a:extLst>
          </p:cNvPr>
          <p:cNvGrpSpPr/>
          <p:nvPr/>
        </p:nvGrpSpPr>
        <p:grpSpPr>
          <a:xfrm>
            <a:off x="602516" y="1425539"/>
            <a:ext cx="4614935" cy="1113124"/>
            <a:chOff x="1319704" y="4180775"/>
            <a:chExt cx="4614935" cy="1113124"/>
          </a:xfrm>
        </p:grpSpPr>
        <p:sp>
          <p:nvSpPr>
            <p:cNvPr id="26" name="Rectangle: Rounded Corners 2">
              <a:extLst>
                <a:ext uri="{FF2B5EF4-FFF2-40B4-BE49-F238E27FC236}">
                  <a16:creationId xmlns:a16="http://schemas.microsoft.com/office/drawing/2014/main" id="{3E594529-94F3-FEB4-494D-4309510C46E9}"/>
                </a:ext>
              </a:extLst>
            </p:cNvPr>
            <p:cNvSpPr/>
            <p:nvPr/>
          </p:nvSpPr>
          <p:spPr>
            <a:xfrm>
              <a:off x="1319704" y="4212404"/>
              <a:ext cx="4614935" cy="108149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7" name="Rectangle: Rounded Corners 36">
              <a:extLst>
                <a:ext uri="{FF2B5EF4-FFF2-40B4-BE49-F238E27FC236}">
                  <a16:creationId xmlns:a16="http://schemas.microsoft.com/office/drawing/2014/main" id="{3F231FF0-00D0-FB25-C288-121736322534}"/>
                </a:ext>
              </a:extLst>
            </p:cNvPr>
            <p:cNvSpPr/>
            <p:nvPr/>
          </p:nvSpPr>
          <p:spPr>
            <a:xfrm>
              <a:off x="1612232" y="4281239"/>
              <a:ext cx="3963818" cy="88726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8" name="Rectangle 27">
              <a:extLst>
                <a:ext uri="{FF2B5EF4-FFF2-40B4-BE49-F238E27FC236}">
                  <a16:creationId xmlns:a16="http://schemas.microsoft.com/office/drawing/2014/main" id="{A8763B21-985B-85CB-948E-A6C6FDC79173}"/>
                </a:ext>
              </a:extLst>
            </p:cNvPr>
            <p:cNvSpPr/>
            <p:nvPr/>
          </p:nvSpPr>
          <p:spPr>
            <a:xfrm>
              <a:off x="1459951" y="4180775"/>
              <a:ext cx="4116101" cy="956096"/>
            </a:xfrm>
            <a:prstGeom prst="rect">
              <a:avLst/>
            </a:prstGeom>
          </p:spPr>
          <p:txBody>
            <a:bodyPr wrap="square">
              <a:spAutoFit/>
            </a:bodyPr>
            <a:lstStyle/>
            <a:p>
              <a:pPr algn="ctr">
                <a:lnSpc>
                  <a:spcPct val="150000"/>
                </a:lnSpc>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Modèles de Langages Classiques</a:t>
              </a:r>
            </a:p>
          </p:txBody>
        </p:sp>
      </p:grpSp>
      <p:pic>
        <p:nvPicPr>
          <p:cNvPr id="30" name="Image 29" descr="Une image contenant créativité&#10;&#10;Description générée automatiquement avec une confiance faible">
            <a:extLst>
              <a:ext uri="{FF2B5EF4-FFF2-40B4-BE49-F238E27FC236}">
                <a16:creationId xmlns:a16="http://schemas.microsoft.com/office/drawing/2014/main" id="{03E7BA59-55F6-A582-3B0A-C206AFCD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529" y="5631923"/>
            <a:ext cx="365125" cy="365125"/>
          </a:xfrm>
          <a:prstGeom prst="rect">
            <a:avLst/>
          </a:prstGeom>
        </p:spPr>
      </p:pic>
    </p:spTree>
    <p:extLst>
      <p:ext uri="{BB962C8B-B14F-4D97-AF65-F5344CB8AC3E}">
        <p14:creationId xmlns:p14="http://schemas.microsoft.com/office/powerpoint/2010/main" val="401706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FC0DF-8BCA-5A02-A438-E48753717A7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4DFF065-3654-63B8-FB70-15DE27BA5DBC}"/>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20" name="Groupe 19">
            <a:extLst>
              <a:ext uri="{FF2B5EF4-FFF2-40B4-BE49-F238E27FC236}">
                <a16:creationId xmlns:a16="http://schemas.microsoft.com/office/drawing/2014/main" id="{BB40F4BC-339C-A8F0-D0E3-7D0279AE7E68}"/>
              </a:ext>
            </a:extLst>
          </p:cNvPr>
          <p:cNvGrpSpPr/>
          <p:nvPr/>
        </p:nvGrpSpPr>
        <p:grpSpPr>
          <a:xfrm>
            <a:off x="602516" y="1425539"/>
            <a:ext cx="4614935" cy="1113124"/>
            <a:chOff x="1319704" y="4180775"/>
            <a:chExt cx="4614935" cy="1113124"/>
          </a:xfrm>
        </p:grpSpPr>
        <p:sp>
          <p:nvSpPr>
            <p:cNvPr id="21" name="Rectangle: Rounded Corners 2">
              <a:extLst>
                <a:ext uri="{FF2B5EF4-FFF2-40B4-BE49-F238E27FC236}">
                  <a16:creationId xmlns:a16="http://schemas.microsoft.com/office/drawing/2014/main" id="{D1C384E4-AB15-9B1D-93D8-4042905E25F4}"/>
                </a:ext>
              </a:extLst>
            </p:cNvPr>
            <p:cNvSpPr/>
            <p:nvPr/>
          </p:nvSpPr>
          <p:spPr>
            <a:xfrm>
              <a:off x="1319704" y="4212404"/>
              <a:ext cx="4614935" cy="108149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2" name="Rectangle: Rounded Corners 36">
              <a:extLst>
                <a:ext uri="{FF2B5EF4-FFF2-40B4-BE49-F238E27FC236}">
                  <a16:creationId xmlns:a16="http://schemas.microsoft.com/office/drawing/2014/main" id="{627CFD8B-6BC8-170C-45DD-7638E32EFB34}"/>
                </a:ext>
              </a:extLst>
            </p:cNvPr>
            <p:cNvSpPr/>
            <p:nvPr/>
          </p:nvSpPr>
          <p:spPr>
            <a:xfrm>
              <a:off x="1612232" y="4281239"/>
              <a:ext cx="3963818" cy="88726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3" name="Rectangle 22">
              <a:extLst>
                <a:ext uri="{FF2B5EF4-FFF2-40B4-BE49-F238E27FC236}">
                  <a16:creationId xmlns:a16="http://schemas.microsoft.com/office/drawing/2014/main" id="{178CD2BC-E750-1B27-CEAD-B7DF0163A5CD}"/>
                </a:ext>
              </a:extLst>
            </p:cNvPr>
            <p:cNvSpPr/>
            <p:nvPr/>
          </p:nvSpPr>
          <p:spPr>
            <a:xfrm>
              <a:off x="1459951" y="4180775"/>
              <a:ext cx="4116101" cy="956096"/>
            </a:xfrm>
            <a:prstGeom prst="rect">
              <a:avLst/>
            </a:prstGeom>
          </p:spPr>
          <p:txBody>
            <a:bodyPr wrap="square">
              <a:spAutoFit/>
            </a:bodyPr>
            <a:lstStyle/>
            <a:p>
              <a:pPr algn="ctr">
                <a:lnSpc>
                  <a:spcPct val="150000"/>
                </a:lnSpc>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Modèles de Langages Classiques</a:t>
              </a:r>
            </a:p>
          </p:txBody>
        </p:sp>
      </p:grpSp>
      <p:sp>
        <p:nvSpPr>
          <p:cNvPr id="24" name="Rectangle 23">
            <a:extLst>
              <a:ext uri="{FF2B5EF4-FFF2-40B4-BE49-F238E27FC236}">
                <a16:creationId xmlns:a16="http://schemas.microsoft.com/office/drawing/2014/main" id="{358E58E9-D395-A50D-7978-38D8EBD54833}"/>
              </a:ext>
            </a:extLst>
          </p:cNvPr>
          <p:cNvSpPr/>
          <p:nvPr/>
        </p:nvSpPr>
        <p:spPr>
          <a:xfrm>
            <a:off x="4091892" y="5038734"/>
            <a:ext cx="1358413" cy="157028"/>
          </a:xfrm>
          <a:prstGeom prst="rect">
            <a:avLst/>
          </a:prstGeom>
          <a:solidFill>
            <a:srgbClr val="F1F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 name="Groupe 28">
            <a:extLst>
              <a:ext uri="{FF2B5EF4-FFF2-40B4-BE49-F238E27FC236}">
                <a16:creationId xmlns:a16="http://schemas.microsoft.com/office/drawing/2014/main" id="{4B6DD6DA-B878-DF47-36E6-218F7BDC5C34}"/>
              </a:ext>
            </a:extLst>
          </p:cNvPr>
          <p:cNvGrpSpPr/>
          <p:nvPr/>
        </p:nvGrpSpPr>
        <p:grpSpPr>
          <a:xfrm>
            <a:off x="1454272" y="3049895"/>
            <a:ext cx="4689764" cy="3228110"/>
            <a:chOff x="1454272" y="3049895"/>
            <a:chExt cx="4689764" cy="3228110"/>
          </a:xfrm>
        </p:grpSpPr>
        <p:grpSp>
          <p:nvGrpSpPr>
            <p:cNvPr id="27" name="Groupe 26">
              <a:extLst>
                <a:ext uri="{FF2B5EF4-FFF2-40B4-BE49-F238E27FC236}">
                  <a16:creationId xmlns:a16="http://schemas.microsoft.com/office/drawing/2014/main" id="{66E94C54-01B3-D6B2-6ECD-9BAC5EE36377}"/>
                </a:ext>
              </a:extLst>
            </p:cNvPr>
            <p:cNvGrpSpPr/>
            <p:nvPr/>
          </p:nvGrpSpPr>
          <p:grpSpPr>
            <a:xfrm>
              <a:off x="1454272" y="3049895"/>
              <a:ext cx="4689764" cy="3228110"/>
              <a:chOff x="1454272" y="3049895"/>
              <a:chExt cx="4689764" cy="3228110"/>
            </a:xfrm>
          </p:grpSpPr>
          <p:grpSp>
            <p:nvGrpSpPr>
              <p:cNvPr id="16" name="Groupe 15">
                <a:extLst>
                  <a:ext uri="{FF2B5EF4-FFF2-40B4-BE49-F238E27FC236}">
                    <a16:creationId xmlns:a16="http://schemas.microsoft.com/office/drawing/2014/main" id="{D6534D72-0C1F-897C-AB19-9B80892C161D}"/>
                  </a:ext>
                </a:extLst>
              </p:cNvPr>
              <p:cNvGrpSpPr/>
              <p:nvPr/>
            </p:nvGrpSpPr>
            <p:grpSpPr>
              <a:xfrm>
                <a:off x="1454272" y="3049895"/>
                <a:ext cx="4689764" cy="3228110"/>
                <a:chOff x="1406236" y="2087128"/>
                <a:chExt cx="4689764" cy="3228110"/>
              </a:xfrm>
            </p:grpSpPr>
            <p:pic>
              <p:nvPicPr>
                <p:cNvPr id="5" name="Image 4" descr="Une image contenant texte, capture d’écran, Police, nombre&#10;&#10;Description générée automatiquement">
                  <a:extLst>
                    <a:ext uri="{FF2B5EF4-FFF2-40B4-BE49-F238E27FC236}">
                      <a16:creationId xmlns:a16="http://schemas.microsoft.com/office/drawing/2014/main" id="{D24CA3D2-F628-2981-C8C2-51DCE350A939}"/>
                    </a:ext>
                  </a:extLst>
                </p:cNvPr>
                <p:cNvPicPr>
                  <a:picLocks noChangeAspect="1"/>
                </p:cNvPicPr>
                <p:nvPr/>
              </p:nvPicPr>
              <p:blipFill rotWithShape="1">
                <a:blip r:embed="rId2">
                  <a:extLst>
                    <a:ext uri="{28A0092B-C50C-407E-A947-70E740481C1C}">
                      <a14:useLocalDpi xmlns:a14="http://schemas.microsoft.com/office/drawing/2010/main" val="0"/>
                    </a:ext>
                  </a:extLst>
                </a:blip>
                <a:srcRect t="15734" r="39662" b="10942"/>
                <a:stretch/>
              </p:blipFill>
              <p:spPr>
                <a:xfrm>
                  <a:off x="1406236" y="2087128"/>
                  <a:ext cx="4689764" cy="3228110"/>
                </a:xfrm>
                <a:prstGeom prst="rect">
                  <a:avLst/>
                </a:prstGeom>
              </p:spPr>
            </p:pic>
            <p:sp>
              <p:nvSpPr>
                <p:cNvPr id="6" name="Rectangle : coins arrondis 5">
                  <a:extLst>
                    <a:ext uri="{FF2B5EF4-FFF2-40B4-BE49-F238E27FC236}">
                      <a16:creationId xmlns:a16="http://schemas.microsoft.com/office/drawing/2014/main" id="{6AF27B56-FA1A-C28D-4CE9-7A0F6933DC07}"/>
                    </a:ext>
                  </a:extLst>
                </p:cNvPr>
                <p:cNvSpPr/>
                <p:nvPr/>
              </p:nvSpPr>
              <p:spPr>
                <a:xfrm>
                  <a:off x="1643914" y="2371460"/>
                  <a:ext cx="2399942" cy="249382"/>
                </a:xfrm>
                <a:prstGeom prst="roundRect">
                  <a:avLst/>
                </a:prstGeom>
                <a:solidFill>
                  <a:srgbClr val="D6DD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lumMod val="85000"/>
                          <a:lumOff val="15000"/>
                        </a:schemeClr>
                      </a:solidFill>
                    </a:rPr>
                    <a:t>The black cat </a:t>
                  </a:r>
                  <a:r>
                    <a:rPr lang="fr-FR" sz="1200" dirty="0" err="1">
                      <a:solidFill>
                        <a:schemeClr val="tx1">
                          <a:lumMod val="85000"/>
                          <a:lumOff val="15000"/>
                        </a:schemeClr>
                      </a:solidFill>
                    </a:rPr>
                    <a:t>ate</a:t>
                  </a:r>
                  <a:r>
                    <a:rPr lang="fr-FR" sz="1200" dirty="0">
                      <a:solidFill>
                        <a:schemeClr val="tx1">
                          <a:lumMod val="85000"/>
                          <a:lumOff val="15000"/>
                        </a:schemeClr>
                      </a:solidFill>
                    </a:rPr>
                    <a:t> the mouse</a:t>
                  </a:r>
                </a:p>
              </p:txBody>
            </p:sp>
            <p:sp>
              <p:nvSpPr>
                <p:cNvPr id="7" name="Rectangle : coins arrondis 6">
                  <a:extLst>
                    <a:ext uri="{FF2B5EF4-FFF2-40B4-BE49-F238E27FC236}">
                      <a16:creationId xmlns:a16="http://schemas.microsoft.com/office/drawing/2014/main" id="{807894FE-513A-5933-E4AD-899FDD04B7B2}"/>
                    </a:ext>
                  </a:extLst>
                </p:cNvPr>
                <p:cNvSpPr/>
                <p:nvPr/>
              </p:nvSpPr>
              <p:spPr>
                <a:xfrm>
                  <a:off x="3510933" y="4744226"/>
                  <a:ext cx="2479964" cy="249382"/>
                </a:xfrm>
                <a:prstGeom prst="roundRect">
                  <a:avLst/>
                </a:prstGeom>
                <a:solidFill>
                  <a:srgbClr val="F9F0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lumMod val="85000"/>
                          <a:lumOff val="15000"/>
                        </a:schemeClr>
                      </a:solidFill>
                    </a:rPr>
                    <a:t>Le </a:t>
                  </a:r>
                  <a:r>
                    <a:rPr lang="fr-FR" sz="1200" dirty="0">
                      <a:solidFill>
                        <a:srgbClr val="FF0000"/>
                      </a:solidFill>
                    </a:rPr>
                    <a:t>noir chat </a:t>
                  </a:r>
                  <a:r>
                    <a:rPr lang="fr-FR" sz="1200" dirty="0">
                      <a:solidFill>
                        <a:schemeClr val="tx1">
                          <a:lumMod val="85000"/>
                          <a:lumOff val="15000"/>
                        </a:schemeClr>
                      </a:solidFill>
                    </a:rPr>
                    <a:t>a mangé la souris</a:t>
                  </a:r>
                </a:p>
              </p:txBody>
            </p:sp>
            <p:sp>
              <p:nvSpPr>
                <p:cNvPr id="8" name="Rectangle 7">
                  <a:extLst>
                    <a:ext uri="{FF2B5EF4-FFF2-40B4-BE49-F238E27FC236}">
                      <a16:creationId xmlns:a16="http://schemas.microsoft.com/office/drawing/2014/main" id="{9ACC1B22-CE21-F3E7-3E5F-8282F2FD186B}"/>
                    </a:ext>
                  </a:extLst>
                </p:cNvPr>
                <p:cNvSpPr/>
                <p:nvPr/>
              </p:nvSpPr>
              <p:spPr>
                <a:xfrm>
                  <a:off x="3200400" y="3140242"/>
                  <a:ext cx="1130968" cy="288758"/>
                </a:xfrm>
                <a:prstGeom prst="rect">
                  <a:avLst/>
                </a:prstGeom>
                <a:solidFill>
                  <a:srgbClr val="EEEF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Rectangle 24">
                <a:extLst>
                  <a:ext uri="{FF2B5EF4-FFF2-40B4-BE49-F238E27FC236}">
                    <a16:creationId xmlns:a16="http://schemas.microsoft.com/office/drawing/2014/main" id="{E599AB05-5C42-BFA7-AAD5-14AF53A55A05}"/>
                  </a:ext>
                </a:extLst>
              </p:cNvPr>
              <p:cNvSpPr/>
              <p:nvPr/>
            </p:nvSpPr>
            <p:spPr>
              <a:xfrm>
                <a:off x="3444844" y="5210189"/>
                <a:ext cx="2651156" cy="938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a:extLst>
                <a:ext uri="{FF2B5EF4-FFF2-40B4-BE49-F238E27FC236}">
                  <a16:creationId xmlns:a16="http://schemas.microsoft.com/office/drawing/2014/main" id="{BEA886A4-E66F-49C6-278E-D4CEE5FF10C4}"/>
                </a:ext>
              </a:extLst>
            </p:cNvPr>
            <p:cNvSpPr/>
            <p:nvPr/>
          </p:nvSpPr>
          <p:spPr>
            <a:xfrm>
              <a:off x="3597244" y="5049684"/>
              <a:ext cx="2034930" cy="157029"/>
            </a:xfrm>
            <a:prstGeom prst="rect">
              <a:avLst/>
            </a:prstGeom>
            <a:solidFill>
              <a:srgbClr val="F1F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0016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AF0A6-E2B5-3809-80B9-83A9068FC8E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B9CCA4A4-1C16-3178-D155-DA533E4712C8}"/>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6" name="Groupe 15">
            <a:extLst>
              <a:ext uri="{FF2B5EF4-FFF2-40B4-BE49-F238E27FC236}">
                <a16:creationId xmlns:a16="http://schemas.microsoft.com/office/drawing/2014/main" id="{299307CC-576A-8DE3-C04C-CA96B1817EA4}"/>
              </a:ext>
            </a:extLst>
          </p:cNvPr>
          <p:cNvGrpSpPr/>
          <p:nvPr/>
        </p:nvGrpSpPr>
        <p:grpSpPr>
          <a:xfrm>
            <a:off x="1454272" y="3049895"/>
            <a:ext cx="4689764" cy="3228110"/>
            <a:chOff x="1406236" y="2087128"/>
            <a:chExt cx="4689764" cy="3228110"/>
          </a:xfrm>
        </p:grpSpPr>
        <p:pic>
          <p:nvPicPr>
            <p:cNvPr id="5" name="Image 4" descr="Une image contenant texte, capture d’écran, Police, nombre&#10;&#10;Description générée automatiquement">
              <a:extLst>
                <a:ext uri="{FF2B5EF4-FFF2-40B4-BE49-F238E27FC236}">
                  <a16:creationId xmlns:a16="http://schemas.microsoft.com/office/drawing/2014/main" id="{C8A95485-A2AD-EF4D-7462-1EA0CACAD80E}"/>
                </a:ext>
              </a:extLst>
            </p:cNvPr>
            <p:cNvPicPr>
              <a:picLocks noChangeAspect="1"/>
            </p:cNvPicPr>
            <p:nvPr/>
          </p:nvPicPr>
          <p:blipFill rotWithShape="1">
            <a:blip r:embed="rId2">
              <a:extLst>
                <a:ext uri="{28A0092B-C50C-407E-A947-70E740481C1C}">
                  <a14:useLocalDpi xmlns:a14="http://schemas.microsoft.com/office/drawing/2010/main" val="0"/>
                </a:ext>
              </a:extLst>
            </a:blip>
            <a:srcRect t="15734" r="39662" b="10942"/>
            <a:stretch/>
          </p:blipFill>
          <p:spPr>
            <a:xfrm>
              <a:off x="1406236" y="2087128"/>
              <a:ext cx="4689764" cy="3228110"/>
            </a:xfrm>
            <a:prstGeom prst="rect">
              <a:avLst/>
            </a:prstGeom>
          </p:spPr>
        </p:pic>
        <p:sp>
          <p:nvSpPr>
            <p:cNvPr id="6" name="Rectangle : coins arrondis 5">
              <a:extLst>
                <a:ext uri="{FF2B5EF4-FFF2-40B4-BE49-F238E27FC236}">
                  <a16:creationId xmlns:a16="http://schemas.microsoft.com/office/drawing/2014/main" id="{0659413B-68A2-3BAB-9B55-DC55EB1DF327}"/>
                </a:ext>
              </a:extLst>
            </p:cNvPr>
            <p:cNvSpPr/>
            <p:nvPr/>
          </p:nvSpPr>
          <p:spPr>
            <a:xfrm>
              <a:off x="1643914" y="2371460"/>
              <a:ext cx="2399942" cy="249382"/>
            </a:xfrm>
            <a:prstGeom prst="roundRect">
              <a:avLst/>
            </a:prstGeom>
            <a:solidFill>
              <a:srgbClr val="D6DD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lumMod val="85000"/>
                      <a:lumOff val="15000"/>
                    </a:schemeClr>
                  </a:solidFill>
                </a:rPr>
                <a:t>The black cat </a:t>
              </a:r>
              <a:r>
                <a:rPr lang="fr-FR" sz="1200" dirty="0" err="1">
                  <a:solidFill>
                    <a:schemeClr val="tx1">
                      <a:lumMod val="85000"/>
                      <a:lumOff val="15000"/>
                    </a:schemeClr>
                  </a:solidFill>
                </a:rPr>
                <a:t>ate</a:t>
              </a:r>
              <a:r>
                <a:rPr lang="fr-FR" sz="1200" dirty="0">
                  <a:solidFill>
                    <a:schemeClr val="tx1">
                      <a:lumMod val="85000"/>
                      <a:lumOff val="15000"/>
                    </a:schemeClr>
                  </a:solidFill>
                </a:rPr>
                <a:t> the mouse</a:t>
              </a:r>
            </a:p>
          </p:txBody>
        </p:sp>
        <p:sp>
          <p:nvSpPr>
            <p:cNvPr id="7" name="Rectangle : coins arrondis 6">
              <a:extLst>
                <a:ext uri="{FF2B5EF4-FFF2-40B4-BE49-F238E27FC236}">
                  <a16:creationId xmlns:a16="http://schemas.microsoft.com/office/drawing/2014/main" id="{BE14D635-0B5F-6D27-DD62-6A4337081B04}"/>
                </a:ext>
              </a:extLst>
            </p:cNvPr>
            <p:cNvSpPr/>
            <p:nvPr/>
          </p:nvSpPr>
          <p:spPr>
            <a:xfrm>
              <a:off x="3510933" y="4744226"/>
              <a:ext cx="2479964" cy="249382"/>
            </a:xfrm>
            <a:prstGeom prst="roundRect">
              <a:avLst/>
            </a:prstGeom>
            <a:solidFill>
              <a:srgbClr val="F9F0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lumMod val="85000"/>
                      <a:lumOff val="15000"/>
                    </a:schemeClr>
                  </a:solidFill>
                </a:rPr>
                <a:t>Le </a:t>
              </a:r>
              <a:r>
                <a:rPr lang="fr-FR" sz="1200" dirty="0">
                  <a:solidFill>
                    <a:srgbClr val="FF0000"/>
                  </a:solidFill>
                </a:rPr>
                <a:t>noir chat </a:t>
              </a:r>
              <a:r>
                <a:rPr lang="fr-FR" sz="1200" dirty="0">
                  <a:solidFill>
                    <a:schemeClr val="tx1">
                      <a:lumMod val="85000"/>
                      <a:lumOff val="15000"/>
                    </a:schemeClr>
                  </a:solidFill>
                </a:rPr>
                <a:t>a mangé la souris</a:t>
              </a:r>
            </a:p>
          </p:txBody>
        </p:sp>
        <p:sp>
          <p:nvSpPr>
            <p:cNvPr id="8" name="Rectangle 7">
              <a:extLst>
                <a:ext uri="{FF2B5EF4-FFF2-40B4-BE49-F238E27FC236}">
                  <a16:creationId xmlns:a16="http://schemas.microsoft.com/office/drawing/2014/main" id="{AFF58317-A6F1-61F9-BE9A-9FE553DD088B}"/>
                </a:ext>
              </a:extLst>
            </p:cNvPr>
            <p:cNvSpPr/>
            <p:nvPr/>
          </p:nvSpPr>
          <p:spPr>
            <a:xfrm>
              <a:off x="3200400" y="3140242"/>
              <a:ext cx="1130968" cy="288758"/>
            </a:xfrm>
            <a:prstGeom prst="rect">
              <a:avLst/>
            </a:prstGeom>
            <a:solidFill>
              <a:srgbClr val="EEEF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2" name="Connecteur droit 11">
            <a:extLst>
              <a:ext uri="{FF2B5EF4-FFF2-40B4-BE49-F238E27FC236}">
                <a16:creationId xmlns:a16="http://schemas.microsoft.com/office/drawing/2014/main" id="{3050C1AE-09E4-0C7F-6038-A90F95E1A38A}"/>
              </a:ext>
            </a:extLst>
          </p:cNvPr>
          <p:cNvCxnSpPr/>
          <p:nvPr/>
        </p:nvCxnSpPr>
        <p:spPr>
          <a:xfrm>
            <a:off x="6918158" y="2087128"/>
            <a:ext cx="0" cy="380834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4" name="Rectangle: Rounded Corners 2">
            <a:extLst>
              <a:ext uri="{FF2B5EF4-FFF2-40B4-BE49-F238E27FC236}">
                <a16:creationId xmlns:a16="http://schemas.microsoft.com/office/drawing/2014/main" id="{163123A8-4D4F-266C-CBDD-E20809CF22E9}"/>
              </a:ext>
            </a:extLst>
          </p:cNvPr>
          <p:cNvSpPr/>
          <p:nvPr/>
        </p:nvSpPr>
        <p:spPr>
          <a:xfrm>
            <a:off x="7692281" y="2246822"/>
            <a:ext cx="4002413" cy="161290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US" sz="1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en-US" sz="2400" b="1" i="0" u="none" strike="noStrike" kern="1200" cap="none" spc="0" normalizeH="0" baseline="0" noProof="0" dirty="0" err="1">
                <a:ln>
                  <a:noFill/>
                </a:ln>
                <a:solidFill>
                  <a:srgbClr val="FF0000"/>
                </a:solidFill>
                <a:effectLst/>
                <a:uLnTx/>
                <a:uFillTx/>
                <a:latin typeface="Century Gothic" panose="020F0302020204030204"/>
                <a:ea typeface="+mn-ea"/>
                <a:cs typeface="+mn-cs"/>
              </a:rPr>
              <a:t>Besoin</a:t>
            </a:r>
            <a:r>
              <a:rPr kumimoji="0" lang="en-US" sz="2400" b="1" i="0" u="none" strike="noStrike" kern="1200" cap="none" spc="0" normalizeH="0" baseline="0" noProof="0" dirty="0">
                <a:ln>
                  <a:noFill/>
                </a:ln>
                <a:solidFill>
                  <a:srgbClr val="FF0000"/>
                </a:solidFill>
                <a:effectLst/>
                <a:uLnTx/>
                <a:uFillTx/>
                <a:latin typeface="Century Gothic" panose="020F0302020204030204"/>
                <a:ea typeface="+mn-ea"/>
                <a:cs typeface="+mn-cs"/>
              </a:rPr>
              <a:t> d’un </a:t>
            </a:r>
            <a:r>
              <a:rPr kumimoji="0" lang="en-US" sz="2400" b="1" i="0" u="none" strike="noStrike" kern="1200" cap="none" spc="0" normalizeH="0" baseline="0" noProof="0" dirty="0" err="1">
                <a:ln>
                  <a:noFill/>
                </a:ln>
                <a:solidFill>
                  <a:srgbClr val="FF0000"/>
                </a:solidFill>
                <a:effectLst/>
                <a:uLnTx/>
                <a:uFillTx/>
                <a:latin typeface="Century Gothic" panose="020F0302020204030204"/>
                <a:ea typeface="+mn-ea"/>
                <a:cs typeface="+mn-cs"/>
              </a:rPr>
              <a:t>mécanisme</a:t>
            </a:r>
            <a:r>
              <a:rPr kumimoji="0" lang="en-US" sz="2400" b="1" i="0" u="none" strike="noStrike" kern="1200" cap="none" spc="0" normalizeH="0" baseline="0" noProof="0" dirty="0">
                <a:ln>
                  <a:noFill/>
                </a:ln>
                <a:solidFill>
                  <a:srgbClr val="FF0000"/>
                </a:solidFill>
                <a:effectLst/>
                <a:uLnTx/>
                <a:uFillTx/>
                <a:latin typeface="Century Gothic" panose="020F0302020204030204"/>
                <a:ea typeface="+mn-ea"/>
                <a:cs typeface="+mn-cs"/>
              </a:rPr>
              <a:t> </a:t>
            </a:r>
            <a:r>
              <a:rPr kumimoji="0" lang="en-US" sz="2400" b="1" i="0" u="none" strike="noStrike" kern="1200" cap="none" spc="0" normalizeH="0" baseline="0" noProof="0" dirty="0" err="1">
                <a:ln>
                  <a:noFill/>
                </a:ln>
                <a:solidFill>
                  <a:srgbClr val="FF0000"/>
                </a:solidFill>
                <a:effectLst/>
                <a:uLnTx/>
                <a:uFillTx/>
                <a:latin typeface="Century Gothic" panose="020F0302020204030204"/>
                <a:ea typeface="+mn-ea"/>
                <a:cs typeface="+mn-cs"/>
              </a:rPr>
              <a:t>d’attention</a:t>
            </a:r>
            <a:r>
              <a:rPr kumimoji="0" lang="en-US" sz="2400" b="1" i="0" u="none" strike="noStrike" kern="1200" cap="none" spc="0" normalizeH="0" baseline="0" noProof="0" dirty="0">
                <a:ln>
                  <a:noFill/>
                </a:ln>
                <a:solidFill>
                  <a:srgbClr val="FF0000"/>
                </a:solidFill>
                <a:effectLst/>
                <a:uLnTx/>
                <a:uFillTx/>
                <a:latin typeface="Century Gothic" panose="020F03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20" name="Groupe 19">
            <a:extLst>
              <a:ext uri="{FF2B5EF4-FFF2-40B4-BE49-F238E27FC236}">
                <a16:creationId xmlns:a16="http://schemas.microsoft.com/office/drawing/2014/main" id="{A8C72C7E-C662-12DA-1E48-B9F6A2693FA9}"/>
              </a:ext>
            </a:extLst>
          </p:cNvPr>
          <p:cNvGrpSpPr/>
          <p:nvPr/>
        </p:nvGrpSpPr>
        <p:grpSpPr>
          <a:xfrm>
            <a:off x="602516" y="1425539"/>
            <a:ext cx="4614935" cy="1113124"/>
            <a:chOff x="1319704" y="4180775"/>
            <a:chExt cx="4614935" cy="1113124"/>
          </a:xfrm>
        </p:grpSpPr>
        <p:sp>
          <p:nvSpPr>
            <p:cNvPr id="21" name="Rectangle: Rounded Corners 2">
              <a:extLst>
                <a:ext uri="{FF2B5EF4-FFF2-40B4-BE49-F238E27FC236}">
                  <a16:creationId xmlns:a16="http://schemas.microsoft.com/office/drawing/2014/main" id="{BFC96D78-750A-9D3F-B4C7-30D674CEF674}"/>
                </a:ext>
              </a:extLst>
            </p:cNvPr>
            <p:cNvSpPr/>
            <p:nvPr/>
          </p:nvSpPr>
          <p:spPr>
            <a:xfrm>
              <a:off x="1319704" y="4212404"/>
              <a:ext cx="4614935" cy="108149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2" name="Rectangle: Rounded Corners 36">
              <a:extLst>
                <a:ext uri="{FF2B5EF4-FFF2-40B4-BE49-F238E27FC236}">
                  <a16:creationId xmlns:a16="http://schemas.microsoft.com/office/drawing/2014/main" id="{9F94DAF2-F874-0DA5-3680-22F0A95D3FAB}"/>
                </a:ext>
              </a:extLst>
            </p:cNvPr>
            <p:cNvSpPr/>
            <p:nvPr/>
          </p:nvSpPr>
          <p:spPr>
            <a:xfrm>
              <a:off x="1612232" y="4281239"/>
              <a:ext cx="3963818" cy="88726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3" name="Rectangle 22">
              <a:extLst>
                <a:ext uri="{FF2B5EF4-FFF2-40B4-BE49-F238E27FC236}">
                  <a16:creationId xmlns:a16="http://schemas.microsoft.com/office/drawing/2014/main" id="{640C1EBC-A2FB-0802-A989-D45EFC302F8E}"/>
                </a:ext>
              </a:extLst>
            </p:cNvPr>
            <p:cNvSpPr/>
            <p:nvPr/>
          </p:nvSpPr>
          <p:spPr>
            <a:xfrm>
              <a:off x="1459951" y="4180775"/>
              <a:ext cx="4116101" cy="956096"/>
            </a:xfrm>
            <a:prstGeom prst="rect">
              <a:avLst/>
            </a:prstGeom>
          </p:spPr>
          <p:txBody>
            <a:bodyPr wrap="square">
              <a:spAutoFit/>
            </a:bodyPr>
            <a:lstStyle/>
            <a:p>
              <a:pPr algn="ctr">
                <a:lnSpc>
                  <a:spcPct val="150000"/>
                </a:lnSpc>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Modèles de Langages Classiques</a:t>
              </a:r>
            </a:p>
          </p:txBody>
        </p:sp>
      </p:grpSp>
    </p:spTree>
    <p:extLst>
      <p:ext uri="{BB962C8B-B14F-4D97-AF65-F5344CB8AC3E}">
        <p14:creationId xmlns:p14="http://schemas.microsoft.com/office/powerpoint/2010/main" val="397124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7B1866-E4B8-5B22-CE42-30FBB3383438}"/>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DBAE7531-B488-FD2F-0C2F-6322720B856F}"/>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CC7A453D-E59B-A8E3-2CF1-06ACA26BF14E}"/>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FD29F582-7E80-1ED9-FD68-791014BA3B21}"/>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DBE19DC7-4C33-DC3D-4A5F-48F754E89619}"/>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2</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6AAB7184-6A20-ED2B-9BD9-3AE761AA3215}"/>
                  </a:ext>
                </a:extLst>
              </p:cNvPr>
              <p:cNvSpPr txBox="1"/>
              <p:nvPr/>
            </p:nvSpPr>
            <p:spPr>
              <a:xfrm>
                <a:off x="2415665" y="1687963"/>
                <a:ext cx="223822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a:solidFill>
                      <a:srgbClr val="DEB35C"/>
                    </a:solidFill>
                    <a:latin typeface="Century Gothic" panose="020F0302020204030204"/>
                  </a:rPr>
                  <a:t>LLM</a:t>
                </a:r>
                <a:endParaRPr lang="fr-FR" sz="4000" dirty="0"/>
              </a:p>
            </p:txBody>
          </p:sp>
        </p:grpSp>
        <p:grpSp>
          <p:nvGrpSpPr>
            <p:cNvPr id="17" name="Groupe 16">
              <a:extLst>
                <a:ext uri="{FF2B5EF4-FFF2-40B4-BE49-F238E27FC236}">
                  <a16:creationId xmlns:a16="http://schemas.microsoft.com/office/drawing/2014/main" id="{A4B0CC71-1A4D-18D9-DCE3-47E825C2CBC4}"/>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B8149D74-FFB7-3E8F-DE99-F6E1FC3B7439}"/>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49B6E685-58F9-5EB6-89C8-D8A497DCF3E3}"/>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2" name="Rectangle 1">
            <a:extLst>
              <a:ext uri="{FF2B5EF4-FFF2-40B4-BE49-F238E27FC236}">
                <a16:creationId xmlns:a16="http://schemas.microsoft.com/office/drawing/2014/main" id="{BA0A9056-C320-5A7D-0788-7447D483E634}"/>
              </a:ext>
            </a:extLst>
          </p:cNvPr>
          <p:cNvSpPr/>
          <p:nvPr/>
        </p:nvSpPr>
        <p:spPr>
          <a:xfrm>
            <a:off x="2661324" y="2899656"/>
            <a:ext cx="7669997" cy="134402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Qu’est-ce qu’un LLM ?</a:t>
            </a:r>
          </a:p>
          <a:p>
            <a:pPr marR="0" lvl="0" algn="l" defTabSz="914400" rtl="0" eaLnBrk="1" fontAlgn="auto" latinLnBrk="0" hangingPunct="1">
              <a:lnSpc>
                <a:spcPct val="150000"/>
              </a:lnSpc>
              <a:spcBef>
                <a:spcPts val="0"/>
              </a:spcBef>
              <a:spcAft>
                <a:spcPts val="0"/>
              </a:spcAft>
              <a:buClrTx/>
              <a:buSzTx/>
              <a:tabLst/>
              <a:defRPr/>
            </a:pPr>
            <a:r>
              <a:rPr lang="fr-FR" sz="1400" dirty="0">
                <a:solidFill>
                  <a:srgbClr val="44546A"/>
                </a:solidFill>
                <a:latin typeface="Century Gothic" panose="020F0302020204030204"/>
              </a:rPr>
              <a:t>Un </a:t>
            </a:r>
            <a:r>
              <a:rPr lang="fr-FR" sz="1400" b="1" dirty="0">
                <a:solidFill>
                  <a:srgbClr val="44546A"/>
                </a:solidFill>
                <a:latin typeface="Century Gothic" panose="020F0302020204030204"/>
              </a:rPr>
              <a:t>LLM (Large Langage Model) </a:t>
            </a:r>
            <a:r>
              <a:rPr lang="fr-FR" sz="1400" dirty="0">
                <a:solidFill>
                  <a:srgbClr val="44546A"/>
                </a:solidFill>
                <a:latin typeface="Century Gothic" panose="020F0302020204030204"/>
              </a:rPr>
              <a:t>est un modèle de langage </a:t>
            </a:r>
            <a:r>
              <a:rPr lang="fr-FR" sz="1400" b="1" dirty="0">
                <a:solidFill>
                  <a:srgbClr val="44546A"/>
                </a:solidFill>
                <a:latin typeface="Century Gothic" panose="020F0302020204030204"/>
              </a:rPr>
              <a:t>entrainé </a:t>
            </a:r>
            <a:r>
              <a:rPr lang="fr-FR" sz="1400" dirty="0">
                <a:solidFill>
                  <a:srgbClr val="44546A"/>
                </a:solidFill>
                <a:latin typeface="Century Gothic" panose="020F0302020204030204"/>
              </a:rPr>
              <a:t>sur un très grand nombre de données et qui peut être</a:t>
            </a:r>
            <a:r>
              <a:rPr lang="fr-FR" sz="1400" b="1" dirty="0">
                <a:solidFill>
                  <a:srgbClr val="44546A"/>
                </a:solidFill>
                <a:latin typeface="Century Gothic" panose="020F0302020204030204"/>
              </a:rPr>
              <a:t> affiné (Fine-Tuning).</a:t>
            </a: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678162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FCF6-42C6-FD86-E69C-C099B1DFF4F1}"/>
              </a:ext>
            </a:extLst>
          </p:cNvPr>
          <p:cNvSpPr>
            <a:spLocks noGrp="1"/>
          </p:cNvSpPr>
          <p:nvPr>
            <p:ph type="title"/>
          </p:nvPr>
        </p:nvSpPr>
        <p:spPr/>
        <p:txBody>
          <a:bodyPr/>
          <a:lstStyle/>
          <a:p>
            <a:r>
              <a:rPr lang="fr-FR" dirty="0"/>
              <a:t>Session 4 : IA Génératives</a:t>
            </a:r>
            <a:endParaRPr lang="en-US" dirty="0"/>
          </a:p>
        </p:txBody>
      </p:sp>
      <p:sp>
        <p:nvSpPr>
          <p:cNvPr id="4" name="Content Placeholder 2">
            <a:extLst>
              <a:ext uri="{FF2B5EF4-FFF2-40B4-BE49-F238E27FC236}">
                <a16:creationId xmlns:a16="http://schemas.microsoft.com/office/drawing/2014/main" id="{CBD4DF01-EB6A-B85A-C2D7-04AE4CDF5B71}"/>
              </a:ext>
            </a:extLst>
          </p:cNvPr>
          <p:cNvSpPr>
            <a:spLocks noGrp="1"/>
          </p:cNvSpPr>
          <p:nvPr>
            <p:ph idx="1"/>
          </p:nvPr>
        </p:nvSpPr>
        <p:spPr>
          <a:xfrm>
            <a:off x="3311912" y="2232911"/>
            <a:ext cx="8674902" cy="3866806"/>
          </a:xfrm>
        </p:spPr>
        <p:txBody>
          <a:bodyPr>
            <a:noAutofit/>
          </a:bodyPr>
          <a:lstStyle/>
          <a:p>
            <a:pPr marL="457200" lvl="1" indent="0" fontAlgn="base">
              <a:lnSpc>
                <a:spcPct val="200000"/>
              </a:lnSpc>
              <a:spcBef>
                <a:spcPts val="0"/>
              </a:spcBef>
              <a:buNone/>
            </a:pPr>
            <a:endParaRPr lang="fr-FR" sz="800" b="1" dirty="0">
              <a:solidFill>
                <a:schemeClr val="tx2"/>
              </a:solidFill>
              <a:effectLst/>
              <a:latin typeface="+mj-lt"/>
              <a:ea typeface="Times New Roman" panose="02020603050405020304" pitchFamily="18" charset="0"/>
            </a:endParaRPr>
          </a:p>
          <a:p>
            <a:pPr fontAlgn="base">
              <a:spcBef>
                <a:spcPts val="0"/>
              </a:spcBef>
              <a:buSzPts val="1000"/>
              <a:buFont typeface="Wingdings" panose="05000000000000000000" pitchFamily="2" charset="2"/>
              <a:buChar char="Ø"/>
              <a:tabLst>
                <a:tab pos="457200" algn="l"/>
              </a:tabLst>
            </a:pPr>
            <a:r>
              <a:rPr lang="en-US" sz="1600" b="1" dirty="0">
                <a:solidFill>
                  <a:schemeClr val="tx2"/>
                </a:solidFill>
                <a:latin typeface="+mj-lt"/>
                <a:ea typeface="Times New Roman" panose="02020603050405020304" pitchFamily="18" charset="0"/>
              </a:rPr>
              <a:t>Introduction</a:t>
            </a:r>
          </a:p>
          <a:p>
            <a:pPr marL="0" indent="0" fontAlgn="base">
              <a:spcBef>
                <a:spcPts val="0"/>
              </a:spcBef>
              <a:buSzPts val="1000"/>
              <a:buNone/>
              <a:tabLst>
                <a:tab pos="457200" algn="l"/>
              </a:tabLst>
            </a:pPr>
            <a:r>
              <a:rPr lang="en-US" sz="1600" dirty="0">
                <a:solidFill>
                  <a:schemeClr val="tx2"/>
                </a:solidFill>
                <a:latin typeface="+mj-lt"/>
                <a:ea typeface="Times New Roman" panose="02020603050405020304" pitchFamily="18" charset="0"/>
              </a:rPr>
              <a:t>	</a:t>
            </a:r>
          </a:p>
          <a:p>
            <a:pPr marL="0" indent="0" fontAlgn="base">
              <a:spcBef>
                <a:spcPts val="0"/>
              </a:spcBef>
              <a:buSzPts val="1000"/>
              <a:buNone/>
              <a:tabLst>
                <a:tab pos="457200" algn="l"/>
              </a:tabLst>
            </a:pPr>
            <a:endParaRPr lang="en-US" sz="1600" b="1" dirty="0">
              <a:solidFill>
                <a:schemeClr val="tx2"/>
              </a:solidFill>
              <a:latin typeface="+mj-lt"/>
              <a:ea typeface="Times New Roman" panose="02020603050405020304" pitchFamily="18" charset="0"/>
            </a:endParaRPr>
          </a:p>
          <a:p>
            <a:pPr marL="0" indent="0" fontAlgn="base">
              <a:spcBef>
                <a:spcPts val="0"/>
              </a:spcBef>
              <a:buSzPts val="1000"/>
              <a:buNone/>
              <a:tabLst>
                <a:tab pos="457200" algn="l"/>
              </a:tabLst>
            </a:pPr>
            <a:endParaRPr lang="en-US" sz="1600" b="1" dirty="0">
              <a:solidFill>
                <a:schemeClr val="tx2"/>
              </a:solidFill>
              <a:latin typeface="+mj-lt"/>
              <a:ea typeface="Times New Roman" panose="02020603050405020304" pitchFamily="18" charset="0"/>
            </a:endParaRPr>
          </a:p>
          <a:p>
            <a:pPr fontAlgn="base">
              <a:spcBef>
                <a:spcPts val="0"/>
              </a:spcBef>
              <a:buSzPts val="1000"/>
              <a:buFont typeface="Wingdings" panose="05000000000000000000" pitchFamily="2" charset="2"/>
              <a:buChar char="Ø"/>
              <a:tabLst>
                <a:tab pos="457200" algn="l"/>
              </a:tabLst>
            </a:pPr>
            <a:r>
              <a:rPr lang="en-US" sz="1600" b="1" dirty="0">
                <a:solidFill>
                  <a:schemeClr val="tx2"/>
                </a:solidFill>
                <a:latin typeface="+mj-lt"/>
                <a:ea typeface="Times New Roman" panose="02020603050405020304" pitchFamily="18" charset="0"/>
              </a:rPr>
              <a:t>LLM</a:t>
            </a:r>
          </a:p>
          <a:p>
            <a:pPr marL="0" indent="0" fontAlgn="base">
              <a:spcBef>
                <a:spcPts val="0"/>
              </a:spcBef>
              <a:buSzPts val="1000"/>
              <a:buNone/>
              <a:tabLst>
                <a:tab pos="457200" algn="l"/>
              </a:tabLst>
            </a:pPr>
            <a:r>
              <a:rPr lang="en-US" sz="1600" b="1" dirty="0">
                <a:solidFill>
                  <a:schemeClr val="tx2"/>
                </a:solidFill>
                <a:latin typeface="+mj-lt"/>
                <a:ea typeface="Times New Roman" panose="02020603050405020304" pitchFamily="18" charset="0"/>
              </a:rPr>
              <a:t>	</a:t>
            </a:r>
            <a:endParaRPr lang="en-US" sz="1600" dirty="0">
              <a:solidFill>
                <a:schemeClr val="tx2"/>
              </a:solidFill>
              <a:latin typeface="+mj-lt"/>
              <a:ea typeface="Times New Roman" panose="02020603050405020304" pitchFamily="18" charset="0"/>
            </a:endParaRPr>
          </a:p>
          <a:p>
            <a:pPr marL="0" indent="0" fontAlgn="base">
              <a:spcBef>
                <a:spcPts val="0"/>
              </a:spcBef>
              <a:buSzPts val="1000"/>
              <a:buNone/>
              <a:tabLst>
                <a:tab pos="457200" algn="l"/>
              </a:tabLst>
            </a:pPr>
            <a:endParaRPr lang="fr-FR" sz="800" b="1" dirty="0">
              <a:solidFill>
                <a:schemeClr val="tx2"/>
              </a:solidFill>
              <a:effectLst/>
              <a:latin typeface="+mj-lt"/>
              <a:ea typeface="Times New Roman" panose="02020603050405020304" pitchFamily="18" charset="0"/>
            </a:endParaRPr>
          </a:p>
          <a:p>
            <a:pPr fontAlgn="base">
              <a:spcBef>
                <a:spcPts val="0"/>
              </a:spcBef>
              <a:buSzPts val="1000"/>
              <a:buFont typeface="Wingdings" panose="05000000000000000000" pitchFamily="2" charset="2"/>
              <a:buChar char="Ø"/>
              <a:tabLst>
                <a:tab pos="457200" algn="l"/>
              </a:tabLst>
            </a:pPr>
            <a:endParaRPr lang="en-US" sz="1600" b="1" dirty="0">
              <a:solidFill>
                <a:schemeClr val="tx2"/>
              </a:solidFill>
              <a:latin typeface="+mj-lt"/>
              <a:ea typeface="Times New Roman" panose="02020603050405020304" pitchFamily="18" charset="0"/>
            </a:endParaRPr>
          </a:p>
          <a:p>
            <a:pPr fontAlgn="base">
              <a:spcBef>
                <a:spcPts val="0"/>
              </a:spcBef>
              <a:buSzPts val="1000"/>
              <a:buFont typeface="Wingdings" panose="05000000000000000000" pitchFamily="2" charset="2"/>
              <a:buChar char="Ø"/>
              <a:tabLst>
                <a:tab pos="457200" algn="l"/>
              </a:tabLst>
            </a:pPr>
            <a:r>
              <a:rPr lang="en-US" sz="1600" b="1" dirty="0" err="1">
                <a:solidFill>
                  <a:schemeClr val="tx2"/>
                </a:solidFill>
                <a:latin typeface="+mj-lt"/>
                <a:ea typeface="Times New Roman" panose="02020603050405020304" pitchFamily="18" charset="0"/>
              </a:rPr>
              <a:t>Acteurs</a:t>
            </a:r>
            <a:r>
              <a:rPr lang="en-US" sz="1600" b="1" dirty="0">
                <a:solidFill>
                  <a:schemeClr val="tx2"/>
                </a:solidFill>
                <a:latin typeface="+mj-lt"/>
                <a:ea typeface="Times New Roman" panose="02020603050405020304" pitchFamily="18" charset="0"/>
              </a:rPr>
              <a:t> du </a:t>
            </a:r>
            <a:r>
              <a:rPr lang="en-US" sz="1600" b="1" dirty="0" err="1">
                <a:solidFill>
                  <a:schemeClr val="tx2"/>
                </a:solidFill>
                <a:latin typeface="+mj-lt"/>
                <a:ea typeface="Times New Roman" panose="02020603050405020304" pitchFamily="18" charset="0"/>
              </a:rPr>
              <a:t>marché</a:t>
            </a:r>
            <a:endParaRPr lang="en-US" sz="1600" b="1" dirty="0">
              <a:solidFill>
                <a:schemeClr val="tx2"/>
              </a:solidFill>
              <a:latin typeface="+mj-lt"/>
              <a:ea typeface="Times New Roman" panose="02020603050405020304" pitchFamily="18" charset="0"/>
            </a:endParaRPr>
          </a:p>
          <a:p>
            <a:pPr marL="0" indent="0" fontAlgn="base">
              <a:spcBef>
                <a:spcPts val="0"/>
              </a:spcBef>
              <a:buSzPts val="1000"/>
              <a:buNone/>
              <a:tabLst>
                <a:tab pos="457200" algn="l"/>
              </a:tabLst>
            </a:pPr>
            <a:r>
              <a:rPr lang="en-US" sz="1600" b="1" dirty="0">
                <a:solidFill>
                  <a:schemeClr val="tx2"/>
                </a:solidFill>
                <a:latin typeface="+mj-lt"/>
                <a:ea typeface="Times New Roman" panose="02020603050405020304" pitchFamily="18" charset="0"/>
              </a:rPr>
              <a:t>	</a:t>
            </a:r>
          </a:p>
          <a:p>
            <a:pPr marL="0" indent="0" fontAlgn="base">
              <a:spcBef>
                <a:spcPts val="0"/>
              </a:spcBef>
              <a:buSzPts val="1000"/>
              <a:buNone/>
              <a:tabLst>
                <a:tab pos="457200" algn="l"/>
              </a:tabLst>
            </a:pPr>
            <a:endParaRPr lang="en-US" sz="1600" b="1" dirty="0">
              <a:solidFill>
                <a:schemeClr val="tx2"/>
              </a:solidFill>
              <a:latin typeface="+mj-lt"/>
              <a:ea typeface="Times New Roman" panose="02020603050405020304" pitchFamily="18" charset="0"/>
            </a:endParaRPr>
          </a:p>
          <a:p>
            <a:pPr fontAlgn="base">
              <a:spcBef>
                <a:spcPts val="0"/>
              </a:spcBef>
              <a:buSzPts val="1000"/>
              <a:buFont typeface="Wingdings" panose="05000000000000000000" pitchFamily="2" charset="2"/>
              <a:buChar char="Ø"/>
              <a:tabLst>
                <a:tab pos="457200" algn="l"/>
              </a:tabLst>
            </a:pPr>
            <a:r>
              <a:rPr lang="en-US" sz="1600" b="1" dirty="0">
                <a:solidFill>
                  <a:schemeClr val="tx2"/>
                </a:solidFill>
                <a:latin typeface="+mj-lt"/>
                <a:ea typeface="Times New Roman" panose="02020603050405020304" pitchFamily="18" charset="0"/>
              </a:rPr>
              <a:t>RAG</a:t>
            </a:r>
            <a:endParaRPr lang="en-US" sz="1200" b="1" dirty="0">
              <a:solidFill>
                <a:schemeClr val="tx2"/>
              </a:solidFill>
              <a:latin typeface="+mj-lt"/>
              <a:ea typeface="Times New Roman" panose="02020603050405020304" pitchFamily="18" charset="0"/>
            </a:endParaRPr>
          </a:p>
          <a:p>
            <a:pPr marL="0" indent="0" fontAlgn="base">
              <a:spcBef>
                <a:spcPts val="0"/>
              </a:spcBef>
              <a:buSzPts val="1000"/>
              <a:buNone/>
              <a:tabLst>
                <a:tab pos="457200" algn="l"/>
              </a:tabLst>
            </a:pPr>
            <a:r>
              <a:rPr lang="en-US" sz="1600" dirty="0">
                <a:solidFill>
                  <a:schemeClr val="tx2"/>
                </a:solidFill>
                <a:latin typeface="+mj-lt"/>
                <a:ea typeface="Times New Roman" panose="02020603050405020304" pitchFamily="18" charset="0"/>
              </a:rPr>
              <a:t>	</a:t>
            </a:r>
            <a:r>
              <a:rPr lang="en-US" sz="1600" u="sng" dirty="0" err="1">
                <a:solidFill>
                  <a:schemeClr val="tx2"/>
                </a:solidFill>
                <a:latin typeface="+mj-lt"/>
                <a:ea typeface="Times New Roman" panose="02020603050405020304" pitchFamily="18" charset="0"/>
              </a:rPr>
              <a:t>LangChain</a:t>
            </a:r>
            <a:r>
              <a:rPr lang="en-US" sz="1600" u="sng" dirty="0">
                <a:solidFill>
                  <a:schemeClr val="tx2"/>
                </a:solidFill>
                <a:latin typeface="+mj-lt"/>
                <a:ea typeface="Times New Roman" panose="02020603050405020304" pitchFamily="18" charset="0"/>
              </a:rPr>
              <a:t> : </a:t>
            </a:r>
            <a:r>
              <a:rPr lang="en-US" sz="1600" dirty="0">
                <a:solidFill>
                  <a:schemeClr val="tx2"/>
                </a:solidFill>
                <a:latin typeface="+mj-lt"/>
                <a:ea typeface="Times New Roman" panose="02020603050405020304" pitchFamily="18" charset="0"/>
              </a:rPr>
              <a:t>Construction </a:t>
            </a:r>
            <a:r>
              <a:rPr lang="en-US" sz="1600" dirty="0" err="1">
                <a:solidFill>
                  <a:schemeClr val="tx2"/>
                </a:solidFill>
                <a:latin typeface="+mj-lt"/>
                <a:ea typeface="Times New Roman" panose="02020603050405020304" pitchFamily="18" charset="0"/>
              </a:rPr>
              <a:t>d’une</a:t>
            </a:r>
            <a:r>
              <a:rPr lang="en-US" sz="1600" dirty="0">
                <a:solidFill>
                  <a:schemeClr val="tx2"/>
                </a:solidFill>
                <a:latin typeface="+mj-lt"/>
                <a:ea typeface="Times New Roman" panose="02020603050405020304" pitchFamily="18" charset="0"/>
              </a:rPr>
              <a:t> application pour poser des questions </a:t>
            </a:r>
            <a:r>
              <a:rPr lang="en-US" sz="1600" dirty="0" err="1">
                <a:solidFill>
                  <a:schemeClr val="tx2"/>
                </a:solidFill>
                <a:latin typeface="+mj-lt"/>
                <a:ea typeface="Times New Roman" panose="02020603050405020304" pitchFamily="18" charset="0"/>
              </a:rPr>
              <a:t>à</a:t>
            </a:r>
            <a:r>
              <a:rPr lang="en-US" sz="1600" dirty="0">
                <a:solidFill>
                  <a:schemeClr val="tx2"/>
                </a:solidFill>
                <a:latin typeface="+mj-lt"/>
                <a:ea typeface="Times New Roman" panose="02020603050405020304" pitchFamily="18" charset="0"/>
              </a:rPr>
              <a:t> un doc. PDF</a:t>
            </a:r>
            <a:endParaRPr lang="fr-FR" sz="1600" dirty="0">
              <a:solidFill>
                <a:schemeClr val="tx2"/>
              </a:solidFill>
              <a:latin typeface="+mj-lt"/>
              <a:ea typeface="Times New Roman" panose="02020603050405020304" pitchFamily="18" charset="0"/>
            </a:endParaRPr>
          </a:p>
        </p:txBody>
      </p:sp>
      <p:sp>
        <p:nvSpPr>
          <p:cNvPr id="5" name="Rechteck 5">
            <a:extLst>
              <a:ext uri="{FF2B5EF4-FFF2-40B4-BE49-F238E27FC236}">
                <a16:creationId xmlns:a16="http://schemas.microsoft.com/office/drawing/2014/main" id="{C840C1C7-8ED6-1101-C57A-BC4A655F01DB}"/>
              </a:ext>
            </a:extLst>
          </p:cNvPr>
          <p:cNvSpPr/>
          <p:nvPr/>
        </p:nvSpPr>
        <p:spPr bwMode="gray">
          <a:xfrm>
            <a:off x="205186" y="4217803"/>
            <a:ext cx="2894852" cy="407286"/>
          </a:xfrm>
          <a:prstGeom prst="rect">
            <a:avLst/>
          </a:prstGeom>
          <a:solidFill>
            <a:schemeClr val="accent2"/>
          </a:solidFill>
          <a:ln w="12700">
            <a:noFill/>
            <a:miter lim="800000"/>
            <a:headEnd/>
            <a:tailEnd/>
          </a:ln>
          <a:effectLst/>
        </p:spPr>
        <p:txBody>
          <a:bodyPr lIns="0" tIns="0" rIns="0" bIns="0" anchor="ctr"/>
          <a:lstStyle/>
          <a:p>
            <a:pPr marL="0" marR="0" lvl="0" indent="0" algn="ctr" defTabSz="801688" eaLnBrk="0" fontAlgn="auto" latinLnBrk="0" hangingPunct="0">
              <a:lnSpc>
                <a:spcPct val="100000"/>
              </a:lnSpc>
              <a:spcBef>
                <a:spcPts val="0"/>
              </a:spcBef>
              <a:spcAft>
                <a:spcPts val="0"/>
              </a:spcAft>
              <a:buClr>
                <a:srgbClr val="969696"/>
              </a:buClr>
              <a:buSzTx/>
              <a:buFontTx/>
              <a:buNone/>
              <a:tabLst/>
              <a:defRPr/>
            </a:pPr>
            <a:r>
              <a:rPr kumimoji="0" lang="en-US" sz="1600" b="1" i="0" u="none" strike="noStrike" kern="0" cap="none" spc="0" normalizeH="0" baseline="0" noProof="0" dirty="0">
                <a:ln>
                  <a:noFill/>
                </a:ln>
                <a:solidFill>
                  <a:srgbClr val="FFFFFF"/>
                </a:solidFill>
                <a:effectLst/>
                <a:uLnTx/>
                <a:uFillTx/>
                <a:latin typeface="+mj-lt"/>
                <a:cs typeface="Arial" charset="0"/>
              </a:rPr>
              <a:t>Date</a:t>
            </a:r>
            <a:endParaRPr kumimoji="0" lang="en-US" sz="1600" b="1" i="0" u="none" strike="noStrike" kern="0" cap="none" spc="0" normalizeH="0" baseline="0" noProof="1">
              <a:ln>
                <a:noFill/>
              </a:ln>
              <a:solidFill>
                <a:srgbClr val="FFFFFF"/>
              </a:solidFill>
              <a:effectLst/>
              <a:uLnTx/>
              <a:uFillTx/>
              <a:latin typeface="+mj-lt"/>
              <a:cs typeface="Arial" charset="0"/>
            </a:endParaRPr>
          </a:p>
        </p:txBody>
      </p:sp>
      <p:sp>
        <p:nvSpPr>
          <p:cNvPr id="6" name="Rechteck 6">
            <a:extLst>
              <a:ext uri="{FF2B5EF4-FFF2-40B4-BE49-F238E27FC236}">
                <a16:creationId xmlns:a16="http://schemas.microsoft.com/office/drawing/2014/main" id="{0049DB92-5F29-7D12-E538-8F7C56C38E67}"/>
              </a:ext>
            </a:extLst>
          </p:cNvPr>
          <p:cNvSpPr/>
          <p:nvPr/>
        </p:nvSpPr>
        <p:spPr bwMode="gray">
          <a:xfrm>
            <a:off x="205186" y="4625090"/>
            <a:ext cx="2894852" cy="407286"/>
          </a:xfrm>
          <a:prstGeom prst="rect">
            <a:avLst/>
          </a:prstGeom>
          <a:solidFill>
            <a:srgbClr val="F0F0F0"/>
          </a:solidFill>
          <a:ln w="12700">
            <a:noFill/>
            <a:miter lim="800000"/>
            <a:headEnd/>
            <a:tailEnd/>
          </a:ln>
          <a:effectLst/>
        </p:spPr>
        <p:txBody>
          <a:bodyPr lIns="108000" tIns="108000" rIns="144000" bIns="72000"/>
          <a:lstStyle/>
          <a:p>
            <a:pPr marL="0" marR="0" lvl="0" indent="0" defTabSz="914400" eaLnBrk="1" fontAlgn="auto" latinLnBrk="0" hangingPunct="1">
              <a:lnSpc>
                <a:spcPct val="95000"/>
              </a:lnSpc>
              <a:spcBef>
                <a:spcPts val="0"/>
              </a:spcBef>
              <a:spcAft>
                <a:spcPct val="40000"/>
              </a:spcAft>
              <a:buClr>
                <a:srgbClr val="808080"/>
              </a:buClr>
              <a:buSzTx/>
              <a:buFontTx/>
              <a:buNone/>
              <a:tabLst/>
              <a:defRPr/>
            </a:pPr>
            <a:r>
              <a:rPr lang="en-US" sz="1400" kern="0" noProof="1">
                <a:solidFill>
                  <a:srgbClr val="646464"/>
                </a:solidFill>
                <a:latin typeface="+mj-lt"/>
                <a:cs typeface="Arial" charset="0"/>
              </a:rPr>
              <a:t>Janvier 2</a:t>
            </a:r>
            <a:r>
              <a:rPr kumimoji="0" lang="en-US" sz="1400" b="0" i="0" u="none" strike="noStrike" kern="0" cap="none" spc="0" normalizeH="0" baseline="0" noProof="1">
                <a:ln>
                  <a:noFill/>
                </a:ln>
                <a:solidFill>
                  <a:srgbClr val="646464"/>
                </a:solidFill>
                <a:effectLst/>
                <a:uLnTx/>
                <a:uFillTx/>
                <a:latin typeface="+mj-lt"/>
                <a:cs typeface="Arial" charset="0"/>
              </a:rPr>
              <a:t>024 </a:t>
            </a:r>
          </a:p>
        </p:txBody>
      </p:sp>
      <p:sp>
        <p:nvSpPr>
          <p:cNvPr id="7" name="Rechteck 5">
            <a:extLst>
              <a:ext uri="{FF2B5EF4-FFF2-40B4-BE49-F238E27FC236}">
                <a16:creationId xmlns:a16="http://schemas.microsoft.com/office/drawing/2014/main" id="{6AD9A37B-4765-9A43-FEF7-5AF71BC2B027}"/>
              </a:ext>
            </a:extLst>
          </p:cNvPr>
          <p:cNvSpPr/>
          <p:nvPr/>
        </p:nvSpPr>
        <p:spPr bwMode="gray">
          <a:xfrm>
            <a:off x="3311911" y="1825625"/>
            <a:ext cx="8674901" cy="407286"/>
          </a:xfrm>
          <a:prstGeom prst="rect">
            <a:avLst/>
          </a:prstGeom>
          <a:solidFill>
            <a:schemeClr val="accent2"/>
          </a:solidFill>
          <a:ln w="12700">
            <a:noFill/>
            <a:miter lim="800000"/>
            <a:headEnd/>
            <a:tailEnd/>
          </a:ln>
          <a:effectLst/>
        </p:spPr>
        <p:txBody>
          <a:bodyPr lIns="0" tIns="0" rIns="0" bIns="0" anchor="ctr"/>
          <a:lstStyle/>
          <a:p>
            <a:pPr marL="0" marR="0" lvl="0" indent="0" algn="ctr" defTabSz="801688" eaLnBrk="0" fontAlgn="auto" latinLnBrk="0" hangingPunct="0">
              <a:lnSpc>
                <a:spcPct val="100000"/>
              </a:lnSpc>
              <a:spcBef>
                <a:spcPts val="0"/>
              </a:spcBef>
              <a:spcAft>
                <a:spcPts val="0"/>
              </a:spcAft>
              <a:buClr>
                <a:srgbClr val="969696"/>
              </a:buClr>
              <a:buSzTx/>
              <a:buFontTx/>
              <a:buNone/>
              <a:tabLst/>
              <a:defRPr/>
            </a:pPr>
            <a:r>
              <a:rPr kumimoji="0" lang="en-US" sz="1600" b="1" i="0" u="none" strike="noStrike" kern="0" cap="none" spc="0" normalizeH="0" baseline="0" noProof="0" dirty="0" err="1">
                <a:ln>
                  <a:noFill/>
                </a:ln>
                <a:solidFill>
                  <a:srgbClr val="FFFFFF"/>
                </a:solidFill>
                <a:effectLst/>
                <a:uLnTx/>
                <a:uFillTx/>
                <a:latin typeface="+mj-lt"/>
                <a:cs typeface="Arial" charset="0"/>
              </a:rPr>
              <a:t>Contenu</a:t>
            </a:r>
            <a:r>
              <a:rPr kumimoji="0" lang="en-US" sz="1600" b="1" i="0" u="none" strike="noStrike" kern="0" cap="none" spc="0" normalizeH="0" baseline="0" noProof="0" dirty="0">
                <a:ln>
                  <a:noFill/>
                </a:ln>
                <a:solidFill>
                  <a:srgbClr val="FFFFFF"/>
                </a:solidFill>
                <a:effectLst/>
                <a:uLnTx/>
                <a:uFillTx/>
                <a:latin typeface="+mj-lt"/>
                <a:cs typeface="Arial" charset="0"/>
              </a:rPr>
              <a:t> de la session</a:t>
            </a:r>
            <a:endParaRPr kumimoji="0" lang="en-US" sz="1600" b="1" i="0" u="none" strike="noStrike" kern="0" cap="none" spc="0" normalizeH="0" baseline="0" noProof="1">
              <a:ln>
                <a:noFill/>
              </a:ln>
              <a:solidFill>
                <a:srgbClr val="FFFFFF"/>
              </a:solidFill>
              <a:effectLst/>
              <a:uLnTx/>
              <a:uFillTx/>
              <a:latin typeface="+mj-lt"/>
              <a:cs typeface="Arial" charset="0"/>
            </a:endParaRPr>
          </a:p>
        </p:txBody>
      </p:sp>
      <p:sp>
        <p:nvSpPr>
          <p:cNvPr id="8" name="Rechteck 5">
            <a:extLst>
              <a:ext uri="{FF2B5EF4-FFF2-40B4-BE49-F238E27FC236}">
                <a16:creationId xmlns:a16="http://schemas.microsoft.com/office/drawing/2014/main" id="{ED93DFB4-91A4-0965-79A0-48A18CAC1773}"/>
              </a:ext>
            </a:extLst>
          </p:cNvPr>
          <p:cNvSpPr/>
          <p:nvPr/>
        </p:nvSpPr>
        <p:spPr bwMode="gray">
          <a:xfrm>
            <a:off x="205186" y="1825625"/>
            <a:ext cx="2894852" cy="407286"/>
          </a:xfrm>
          <a:prstGeom prst="rect">
            <a:avLst/>
          </a:prstGeom>
          <a:solidFill>
            <a:schemeClr val="accent2"/>
          </a:solidFill>
          <a:ln w="12700">
            <a:noFill/>
            <a:miter lim="800000"/>
            <a:headEnd/>
            <a:tailEnd/>
          </a:ln>
          <a:effectLst/>
        </p:spPr>
        <p:txBody>
          <a:bodyPr lIns="0" tIns="0" rIns="0" bIns="0" anchor="ctr"/>
          <a:lstStyle/>
          <a:p>
            <a:pPr marL="0" marR="0" lvl="0" indent="0" algn="ctr" defTabSz="801688" eaLnBrk="0" fontAlgn="auto" latinLnBrk="0" hangingPunct="0">
              <a:lnSpc>
                <a:spcPct val="100000"/>
              </a:lnSpc>
              <a:spcBef>
                <a:spcPts val="0"/>
              </a:spcBef>
              <a:spcAft>
                <a:spcPts val="0"/>
              </a:spcAft>
              <a:buClr>
                <a:srgbClr val="969696"/>
              </a:buClr>
              <a:buSzTx/>
              <a:buFontTx/>
              <a:buNone/>
              <a:tabLst/>
              <a:defRPr/>
            </a:pPr>
            <a:r>
              <a:rPr kumimoji="0" lang="en-US" sz="1600" b="1" i="0" u="none" strike="noStrike" kern="0" cap="none" spc="0" normalizeH="0" baseline="0" noProof="0" dirty="0">
                <a:ln>
                  <a:noFill/>
                </a:ln>
                <a:solidFill>
                  <a:srgbClr val="FFFFFF"/>
                </a:solidFill>
                <a:effectLst/>
                <a:uLnTx/>
                <a:uFillTx/>
                <a:latin typeface="+mj-lt"/>
                <a:cs typeface="Arial" charset="0"/>
              </a:rPr>
              <a:t>Objectif</a:t>
            </a:r>
            <a:endParaRPr kumimoji="0" lang="en-US" sz="1600" b="1" i="0" u="none" strike="noStrike" kern="0" cap="none" spc="0" normalizeH="0" baseline="0" noProof="1">
              <a:ln>
                <a:noFill/>
              </a:ln>
              <a:solidFill>
                <a:srgbClr val="FFFFFF"/>
              </a:solidFill>
              <a:effectLst/>
              <a:uLnTx/>
              <a:uFillTx/>
              <a:latin typeface="+mj-lt"/>
              <a:cs typeface="Arial" charset="0"/>
            </a:endParaRPr>
          </a:p>
        </p:txBody>
      </p:sp>
      <p:sp>
        <p:nvSpPr>
          <p:cNvPr id="9" name="Rechteck 6">
            <a:extLst>
              <a:ext uri="{FF2B5EF4-FFF2-40B4-BE49-F238E27FC236}">
                <a16:creationId xmlns:a16="http://schemas.microsoft.com/office/drawing/2014/main" id="{E0683942-1DDE-BA16-B79F-1ECBD603447E}"/>
              </a:ext>
            </a:extLst>
          </p:cNvPr>
          <p:cNvSpPr/>
          <p:nvPr/>
        </p:nvSpPr>
        <p:spPr bwMode="gray">
          <a:xfrm>
            <a:off x="205186" y="2232911"/>
            <a:ext cx="2894852" cy="1748073"/>
          </a:xfrm>
          <a:prstGeom prst="rect">
            <a:avLst/>
          </a:prstGeom>
          <a:solidFill>
            <a:srgbClr val="F0F0F0"/>
          </a:solidFill>
          <a:ln w="12700">
            <a:noFill/>
            <a:miter lim="800000"/>
            <a:headEnd/>
            <a:tailEnd/>
          </a:ln>
          <a:effectLst/>
        </p:spPr>
        <p:txBody>
          <a:bodyPr lIns="108000" tIns="108000" rIns="144000" bIns="72000"/>
          <a:lstStyle/>
          <a:p>
            <a:pPr marL="0" marR="0" lvl="0" indent="0" defTabSz="914400" eaLnBrk="1" fontAlgn="auto" latinLnBrk="0" hangingPunct="1">
              <a:lnSpc>
                <a:spcPct val="95000"/>
              </a:lnSpc>
              <a:spcBef>
                <a:spcPts val="0"/>
              </a:spcBef>
              <a:spcAft>
                <a:spcPct val="40000"/>
              </a:spcAft>
              <a:buClr>
                <a:srgbClr val="808080"/>
              </a:buClr>
              <a:buSzTx/>
              <a:buFontTx/>
              <a:buNone/>
              <a:tabLst/>
              <a:defRPr/>
            </a:pPr>
            <a:r>
              <a:rPr kumimoji="0" lang="fr-FR" sz="1400" b="0" i="0" u="none" strike="noStrike" kern="0" cap="none" spc="0" normalizeH="0" baseline="0" noProof="1">
                <a:ln>
                  <a:noFill/>
                </a:ln>
                <a:solidFill>
                  <a:schemeClr val="tx2"/>
                </a:solidFill>
                <a:effectLst/>
                <a:uLnTx/>
                <a:uFillTx/>
                <a:latin typeface="+mj-lt"/>
                <a:cs typeface="Arial" charset="0"/>
              </a:rPr>
              <a:t>Comprendre ce que sont les IA Génératives et explorer des outils d’automatisation.</a:t>
            </a:r>
            <a:endParaRPr kumimoji="0" lang="en-US" sz="1400" b="0" i="0" u="none" strike="noStrike" kern="0" cap="none" spc="0" normalizeH="0" baseline="0" noProof="1">
              <a:ln>
                <a:noFill/>
              </a:ln>
              <a:solidFill>
                <a:schemeClr val="tx2"/>
              </a:solidFill>
              <a:effectLst/>
              <a:uLnTx/>
              <a:uFillTx/>
              <a:latin typeface="+mj-lt"/>
              <a:cs typeface="Arial" charset="0"/>
            </a:endParaRPr>
          </a:p>
        </p:txBody>
      </p:sp>
      <p:sp>
        <p:nvSpPr>
          <p:cNvPr id="10" name="Rechteck 5">
            <a:extLst>
              <a:ext uri="{FF2B5EF4-FFF2-40B4-BE49-F238E27FC236}">
                <a16:creationId xmlns:a16="http://schemas.microsoft.com/office/drawing/2014/main" id="{70FCC38B-F0B7-48AD-0248-36366EA48CFE}"/>
              </a:ext>
            </a:extLst>
          </p:cNvPr>
          <p:cNvSpPr/>
          <p:nvPr/>
        </p:nvSpPr>
        <p:spPr bwMode="gray">
          <a:xfrm>
            <a:off x="205186" y="5229386"/>
            <a:ext cx="2894852" cy="407286"/>
          </a:xfrm>
          <a:prstGeom prst="rect">
            <a:avLst/>
          </a:prstGeom>
          <a:solidFill>
            <a:schemeClr val="accent2"/>
          </a:solidFill>
          <a:ln w="12700">
            <a:noFill/>
            <a:miter lim="800000"/>
            <a:headEnd/>
            <a:tailEnd/>
          </a:ln>
          <a:effectLst/>
        </p:spPr>
        <p:txBody>
          <a:bodyPr lIns="0" tIns="0" rIns="0" bIns="0" anchor="ctr"/>
          <a:lstStyle/>
          <a:p>
            <a:pPr marL="0" marR="0" lvl="0" indent="0" algn="ctr" defTabSz="801688" eaLnBrk="0" fontAlgn="auto" latinLnBrk="0" hangingPunct="0">
              <a:lnSpc>
                <a:spcPct val="100000"/>
              </a:lnSpc>
              <a:spcBef>
                <a:spcPts val="0"/>
              </a:spcBef>
              <a:spcAft>
                <a:spcPts val="0"/>
              </a:spcAft>
              <a:buClr>
                <a:srgbClr val="969696"/>
              </a:buClr>
              <a:buSzTx/>
              <a:buFontTx/>
              <a:buNone/>
              <a:tabLst/>
              <a:defRPr/>
            </a:pPr>
            <a:r>
              <a:rPr kumimoji="0" lang="en-US" sz="1600" b="1" i="0" u="none" strike="noStrike" kern="0" cap="none" spc="0" normalizeH="0" baseline="0" noProof="0" dirty="0">
                <a:ln>
                  <a:noFill/>
                </a:ln>
                <a:solidFill>
                  <a:srgbClr val="FFFFFF"/>
                </a:solidFill>
                <a:effectLst/>
                <a:uLnTx/>
                <a:uFillTx/>
                <a:latin typeface="+mj-lt"/>
                <a:cs typeface="Arial" charset="0"/>
              </a:rPr>
              <a:t>Durée</a:t>
            </a:r>
            <a:endParaRPr kumimoji="0" lang="en-US" sz="1600" b="1" i="0" u="none" strike="noStrike" kern="0" cap="none" spc="0" normalizeH="0" baseline="0" noProof="1">
              <a:ln>
                <a:noFill/>
              </a:ln>
              <a:solidFill>
                <a:srgbClr val="FFFFFF"/>
              </a:solidFill>
              <a:effectLst/>
              <a:uLnTx/>
              <a:uFillTx/>
              <a:latin typeface="+mj-lt"/>
              <a:cs typeface="Arial" charset="0"/>
            </a:endParaRPr>
          </a:p>
        </p:txBody>
      </p:sp>
      <p:sp>
        <p:nvSpPr>
          <p:cNvPr id="11" name="Rechteck 6">
            <a:extLst>
              <a:ext uri="{FF2B5EF4-FFF2-40B4-BE49-F238E27FC236}">
                <a16:creationId xmlns:a16="http://schemas.microsoft.com/office/drawing/2014/main" id="{5A0E72E4-D448-C12E-090B-99930D7C13F3}"/>
              </a:ext>
            </a:extLst>
          </p:cNvPr>
          <p:cNvSpPr/>
          <p:nvPr/>
        </p:nvSpPr>
        <p:spPr bwMode="gray">
          <a:xfrm>
            <a:off x="205186" y="5636673"/>
            <a:ext cx="2894852" cy="407286"/>
          </a:xfrm>
          <a:prstGeom prst="rect">
            <a:avLst/>
          </a:prstGeom>
          <a:solidFill>
            <a:srgbClr val="F0F0F0"/>
          </a:solidFill>
          <a:ln w="12700">
            <a:noFill/>
            <a:miter lim="800000"/>
            <a:headEnd/>
            <a:tailEnd/>
          </a:ln>
          <a:effectLst/>
        </p:spPr>
        <p:txBody>
          <a:bodyPr lIns="108000" tIns="108000" rIns="144000" bIns="72000"/>
          <a:lstStyle/>
          <a:p>
            <a:pPr marL="0" marR="0" lvl="0" indent="0" defTabSz="914400" eaLnBrk="1" fontAlgn="auto" latinLnBrk="0" hangingPunct="1">
              <a:lnSpc>
                <a:spcPct val="95000"/>
              </a:lnSpc>
              <a:spcBef>
                <a:spcPts val="0"/>
              </a:spcBef>
              <a:spcAft>
                <a:spcPct val="40000"/>
              </a:spcAft>
              <a:buClr>
                <a:srgbClr val="808080"/>
              </a:buClr>
              <a:buSzTx/>
              <a:buFontTx/>
              <a:buNone/>
              <a:tabLst/>
              <a:defRPr/>
            </a:pPr>
            <a:r>
              <a:rPr kumimoji="0" lang="en-US" sz="1400" b="0" i="0" u="none" strike="noStrike" kern="0" cap="none" spc="0" normalizeH="0" baseline="0" noProof="1">
                <a:ln>
                  <a:noFill/>
                </a:ln>
                <a:solidFill>
                  <a:schemeClr val="tx2"/>
                </a:solidFill>
                <a:effectLst/>
                <a:uLnTx/>
                <a:uFillTx/>
                <a:latin typeface="+mj-lt"/>
                <a:cs typeface="Arial" charset="0"/>
              </a:rPr>
              <a:t>6 heures</a:t>
            </a:r>
          </a:p>
        </p:txBody>
      </p:sp>
    </p:spTree>
    <p:extLst>
      <p:ext uri="{BB962C8B-B14F-4D97-AF65-F5344CB8AC3E}">
        <p14:creationId xmlns:p14="http://schemas.microsoft.com/office/powerpoint/2010/main" val="521050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8B9AC-9A58-A0CE-F22E-28CB61A4170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0E10FC4-A8CA-186B-9408-DE8269056C09}"/>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490102F1-6B15-D96D-5F91-EF1CEA78D9CE}"/>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E5B47C69-BA4E-FE35-144E-83CA0F221A91}"/>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157BCDEA-438C-5425-3FAB-AEBC49DEB0F3}"/>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5A2192DB-3BC4-1E9F-A988-731E854105D5}"/>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2</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889D86D1-254A-899B-98F7-2BBAD1ADEF84}"/>
                  </a:ext>
                </a:extLst>
              </p:cNvPr>
              <p:cNvSpPr txBox="1"/>
              <p:nvPr/>
            </p:nvSpPr>
            <p:spPr>
              <a:xfrm>
                <a:off x="2415665" y="1687963"/>
                <a:ext cx="223822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a:solidFill>
                      <a:srgbClr val="DEB35C"/>
                    </a:solidFill>
                    <a:latin typeface="Century Gothic" panose="020F0302020204030204"/>
                  </a:rPr>
                  <a:t>LLM</a:t>
                </a:r>
                <a:endParaRPr lang="fr-FR" sz="4000" dirty="0"/>
              </a:p>
            </p:txBody>
          </p:sp>
        </p:grpSp>
        <p:grpSp>
          <p:nvGrpSpPr>
            <p:cNvPr id="17" name="Groupe 16">
              <a:extLst>
                <a:ext uri="{FF2B5EF4-FFF2-40B4-BE49-F238E27FC236}">
                  <a16:creationId xmlns:a16="http://schemas.microsoft.com/office/drawing/2014/main" id="{5316F6F8-EC6D-8FBF-54F2-9A91C406CC18}"/>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C3D651C3-9FB8-7164-9376-69EDE13D5329}"/>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A290CDB0-C8E5-E9F7-7986-0947DD7E21DF}"/>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2" name="Rectangle 1">
            <a:extLst>
              <a:ext uri="{FF2B5EF4-FFF2-40B4-BE49-F238E27FC236}">
                <a16:creationId xmlns:a16="http://schemas.microsoft.com/office/drawing/2014/main" id="{152A83A7-A97A-D05B-1C30-8615E58FEC07}"/>
              </a:ext>
            </a:extLst>
          </p:cNvPr>
          <p:cNvSpPr/>
          <p:nvPr/>
        </p:nvSpPr>
        <p:spPr>
          <a:xfrm>
            <a:off x="2661324" y="2899656"/>
            <a:ext cx="7669997" cy="2528962"/>
          </a:xfrm>
          <a:prstGeom prst="rect">
            <a:avLst/>
          </a:prstGeom>
        </p:spPr>
        <p:txBody>
          <a:bodyPr wrap="square">
            <a:spAutoFit/>
          </a:bodyPr>
          <a:lstStyle/>
          <a:p>
            <a:pPr algn="l"/>
            <a:r>
              <a:rPr lang="fr-FR" sz="1400" b="1" i="0" u="none" strike="noStrike" dirty="0">
                <a:solidFill>
                  <a:schemeClr val="tx2"/>
                </a:solidFill>
                <a:effectLst/>
                <a:latin typeface="Söhne"/>
              </a:rPr>
              <a:t>. Approfondissement sur les Modèles de Langage à Grande Échelle (LLM)</a:t>
            </a:r>
          </a:p>
          <a:p>
            <a:pPr algn="l">
              <a:buFont typeface="Arial" panose="020B0604020202020204" pitchFamily="34" charset="0"/>
              <a:buChar char="•"/>
            </a:pPr>
            <a:r>
              <a:rPr lang="fr-FR" sz="1400" b="1" i="0" u="none" strike="noStrike" dirty="0">
                <a:solidFill>
                  <a:schemeClr val="tx2"/>
                </a:solidFill>
                <a:effectLst/>
                <a:latin typeface="Söhne"/>
              </a:rPr>
              <a:t>Qu'est-ce qu'un LLM ?</a:t>
            </a:r>
            <a:r>
              <a:rPr lang="fr-FR" sz="1400" b="0" i="0" u="none" strike="noStrike" dirty="0">
                <a:solidFill>
                  <a:schemeClr val="tx2"/>
                </a:solidFill>
                <a:effectLst/>
                <a:latin typeface="Söhne"/>
              </a:rPr>
              <a:t> : Un modèle basé sur des réseaux de neurones profonds, formé sur de grandes quantités de texte, capable de comprendre et de générer du langage naturel.</a:t>
            </a:r>
          </a:p>
          <a:p>
            <a:pPr algn="l">
              <a:buFont typeface="Arial" panose="020B0604020202020204" pitchFamily="34" charset="0"/>
              <a:buChar char="•"/>
            </a:pPr>
            <a:r>
              <a:rPr lang="fr-FR" sz="1400" b="1" i="0" u="none" strike="noStrike" dirty="0">
                <a:solidFill>
                  <a:schemeClr val="tx2"/>
                </a:solidFill>
                <a:effectLst/>
                <a:latin typeface="Söhne"/>
              </a:rPr>
              <a:t>Fonctionnement des LLM</a:t>
            </a:r>
            <a:r>
              <a:rPr lang="fr-FR" sz="1400" b="0" i="0" u="none" strike="noStrike" dirty="0">
                <a:solidFill>
                  <a:schemeClr val="tx2"/>
                </a:solidFill>
                <a:effectLst/>
                <a:latin typeface="Söhne"/>
              </a:rPr>
              <a:t> : Utilisent des techniques telles que l'apprentissage profond et le transformer, une architecture introduite dans le papier "Attention </a:t>
            </a:r>
            <a:r>
              <a:rPr lang="fr-FR" sz="1400" b="0" i="0" u="none" strike="noStrike" dirty="0" err="1">
                <a:solidFill>
                  <a:schemeClr val="tx2"/>
                </a:solidFill>
                <a:effectLst/>
                <a:latin typeface="Söhne"/>
              </a:rPr>
              <a:t>is</a:t>
            </a:r>
            <a:r>
              <a:rPr lang="fr-FR" sz="1400" b="0" i="0" u="none" strike="noStrike" dirty="0">
                <a:solidFill>
                  <a:schemeClr val="tx2"/>
                </a:solidFill>
                <a:effectLst/>
                <a:latin typeface="Söhne"/>
              </a:rPr>
              <a:t> All You Need" (</a:t>
            </a:r>
            <a:r>
              <a:rPr lang="fr-FR" sz="1400" b="0" i="0" u="none" strike="noStrike" dirty="0" err="1">
                <a:solidFill>
                  <a:schemeClr val="tx2"/>
                </a:solidFill>
                <a:effectLst/>
                <a:latin typeface="Söhne"/>
              </a:rPr>
              <a:t>Vaswani</a:t>
            </a:r>
            <a:r>
              <a:rPr lang="fr-FR" sz="1400" b="0" i="0" u="none" strike="noStrike" dirty="0">
                <a:solidFill>
                  <a:schemeClr val="tx2"/>
                </a:solidFill>
                <a:effectLst/>
                <a:latin typeface="Söhne"/>
              </a:rPr>
              <a:t> et al., 2017).</a:t>
            </a:r>
          </a:p>
          <a:p>
            <a:pPr algn="l">
              <a:buFont typeface="Arial" panose="020B0604020202020204" pitchFamily="34" charset="0"/>
              <a:buChar char="•"/>
            </a:pPr>
            <a:r>
              <a:rPr lang="fr-FR" sz="1400" b="1" i="0" u="none" strike="noStrike" dirty="0">
                <a:solidFill>
                  <a:schemeClr val="tx2"/>
                </a:solidFill>
                <a:effectLst/>
                <a:latin typeface="Söhne"/>
              </a:rPr>
              <a:t>Développement des LLM</a:t>
            </a:r>
            <a:r>
              <a:rPr lang="fr-FR" sz="1400" b="0" i="0" u="none" strike="noStrike" dirty="0">
                <a:solidFill>
                  <a:schemeClr val="tx2"/>
                </a:solidFill>
                <a:effectLst/>
                <a:latin typeface="Söhne"/>
              </a:rPr>
              <a:t> : De GPT-1 à GPT-4, avec des améliorations en termes de taille, de complexité, et de capacités.</a:t>
            </a:r>
          </a:p>
          <a:p>
            <a:pPr algn="l">
              <a:buFont typeface="Arial" panose="020B0604020202020204" pitchFamily="34" charset="0"/>
              <a:buChar char="•"/>
            </a:pPr>
            <a:r>
              <a:rPr lang="fr-FR" sz="1400" b="1" i="0" u="none" strike="noStrike" dirty="0">
                <a:solidFill>
                  <a:schemeClr val="tx2"/>
                </a:solidFill>
                <a:effectLst/>
                <a:latin typeface="Söhne"/>
              </a:rPr>
              <a:t>Applications des LLM</a:t>
            </a:r>
            <a:r>
              <a:rPr lang="fr-FR" sz="1400" b="0" i="0" u="none" strike="noStrike" dirty="0">
                <a:solidFill>
                  <a:schemeClr val="tx2"/>
                </a:solidFill>
                <a:effectLst/>
                <a:latin typeface="Söhne"/>
              </a:rPr>
              <a:t> : Répondre aux questions, écrire des articles, coder, etc.</a:t>
            </a:r>
          </a:p>
          <a:p>
            <a:pPr algn="l">
              <a:buFont typeface="Arial" panose="020B0604020202020204" pitchFamily="34" charset="0"/>
              <a:buChar char="•"/>
            </a:pPr>
            <a:r>
              <a:rPr lang="fr-FR" sz="1400" b="1" i="0" u="none" strike="noStrike" dirty="0">
                <a:solidFill>
                  <a:schemeClr val="tx2"/>
                </a:solidFill>
                <a:effectLst/>
                <a:latin typeface="Söhne"/>
              </a:rPr>
              <a:t>Éthique et implications sociétales</a:t>
            </a:r>
            <a:r>
              <a:rPr lang="fr-FR" sz="1400" b="0" i="0" u="none" strike="noStrike" dirty="0">
                <a:solidFill>
                  <a:schemeClr val="tx2"/>
                </a:solidFill>
                <a:effectLst/>
                <a:latin typeface="Söhne"/>
              </a:rPr>
              <a:t> : Problèmes de biais, de confidentialité, d'utilisation abusive, etc.</a:t>
            </a:r>
            <a:endParaRPr kumimoji="0" lang="fr-FR" sz="1400" b="1" i="0" u="none" strike="noStrike" kern="1200" cap="none" spc="0" normalizeH="0" baseline="0" noProof="0" dirty="0">
              <a:ln>
                <a:noFill/>
              </a:ln>
              <a:solidFill>
                <a:schemeClr val="tx2"/>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chemeClr val="tx2"/>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871792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DB645-6740-3D3F-2629-D4698EE724CA}"/>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872AF1C-6B04-985B-87CC-7CCDCD832729}"/>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5" name="Image 4" descr="Une image contenant blanc, croquis, conception&#10;&#10;Description générée automatiquement">
            <a:extLst>
              <a:ext uri="{FF2B5EF4-FFF2-40B4-BE49-F238E27FC236}">
                <a16:creationId xmlns:a16="http://schemas.microsoft.com/office/drawing/2014/main" id="{4963EEF5-A6B4-E656-6403-37A92CC66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710" y="3429000"/>
            <a:ext cx="7772400" cy="2735473"/>
          </a:xfrm>
          <a:prstGeom prst="rect">
            <a:avLst/>
          </a:prstGeom>
        </p:spPr>
      </p:pic>
      <p:sp>
        <p:nvSpPr>
          <p:cNvPr id="6" name="Rectangle: Rounded Corners 36">
            <a:extLst>
              <a:ext uri="{FF2B5EF4-FFF2-40B4-BE49-F238E27FC236}">
                <a16:creationId xmlns:a16="http://schemas.microsoft.com/office/drawing/2014/main" id="{2310E2E8-54F1-4C2F-4147-9C4E8E675763}"/>
              </a:ext>
            </a:extLst>
          </p:cNvPr>
          <p:cNvSpPr/>
          <p:nvPr/>
        </p:nvSpPr>
        <p:spPr>
          <a:xfrm>
            <a:off x="3268953" y="1690688"/>
            <a:ext cx="5882693" cy="109473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7" name="Rectangle 6">
            <a:extLst>
              <a:ext uri="{FF2B5EF4-FFF2-40B4-BE49-F238E27FC236}">
                <a16:creationId xmlns:a16="http://schemas.microsoft.com/office/drawing/2014/main" id="{2B36CE8A-BF0C-E046-427C-BD8BA8D0E2AC}"/>
              </a:ext>
            </a:extLst>
          </p:cNvPr>
          <p:cNvSpPr/>
          <p:nvPr/>
        </p:nvSpPr>
        <p:spPr>
          <a:xfrm>
            <a:off x="4969222" y="1853789"/>
            <a:ext cx="2482154" cy="574901"/>
          </a:xfrm>
          <a:prstGeom prst="rect">
            <a:avLst/>
          </a:prstGeom>
        </p:spPr>
        <p:txBody>
          <a:bodyPr wrap="square">
            <a:spAutoFit/>
          </a:bodyPr>
          <a:lstStyle/>
          <a:p>
            <a:pPr algn="ctr">
              <a:lnSpc>
                <a:spcPct val="150000"/>
              </a:lnSpc>
              <a:defRPr/>
            </a:pPr>
            <a:r>
              <a:rPr lang="fr-FR" sz="2400" b="1" dirty="0">
                <a:solidFill>
                  <a:srgbClr val="44546A"/>
                </a:solidFill>
                <a:latin typeface="Century Gothic" panose="020F0302020204030204"/>
              </a:rPr>
              <a:t>Entraînement</a:t>
            </a:r>
            <a:endParaRPr kumimoji="0" lang="fr-FR" sz="2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336501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A1A8E-1E28-3F12-07DC-321376521F4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669548BE-5A90-9CF6-55EC-D90144AF551E}"/>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6" name="Rectangle: Rounded Corners 36">
            <a:extLst>
              <a:ext uri="{FF2B5EF4-FFF2-40B4-BE49-F238E27FC236}">
                <a16:creationId xmlns:a16="http://schemas.microsoft.com/office/drawing/2014/main" id="{F5427DD5-6FD1-096A-37C3-AE194FB9CCF8}"/>
              </a:ext>
            </a:extLst>
          </p:cNvPr>
          <p:cNvSpPr/>
          <p:nvPr/>
        </p:nvSpPr>
        <p:spPr>
          <a:xfrm>
            <a:off x="3268953" y="1690688"/>
            <a:ext cx="5882693" cy="109473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7" name="Rectangle 6">
            <a:extLst>
              <a:ext uri="{FF2B5EF4-FFF2-40B4-BE49-F238E27FC236}">
                <a16:creationId xmlns:a16="http://schemas.microsoft.com/office/drawing/2014/main" id="{489820B5-8529-2DA4-6498-CC91DE05F07E}"/>
              </a:ext>
            </a:extLst>
          </p:cNvPr>
          <p:cNvSpPr/>
          <p:nvPr/>
        </p:nvSpPr>
        <p:spPr>
          <a:xfrm>
            <a:off x="4969222" y="1853789"/>
            <a:ext cx="2482154" cy="574901"/>
          </a:xfrm>
          <a:prstGeom prst="rect">
            <a:avLst/>
          </a:prstGeom>
        </p:spPr>
        <p:txBody>
          <a:bodyPr wrap="square">
            <a:spAutoFit/>
          </a:bodyPr>
          <a:lstStyle/>
          <a:p>
            <a:pPr algn="ctr">
              <a:lnSpc>
                <a:spcPct val="150000"/>
              </a:lnSpc>
              <a:defRPr/>
            </a:pPr>
            <a:r>
              <a:rPr lang="fr-FR" sz="2400" b="1" dirty="0">
                <a:solidFill>
                  <a:srgbClr val="44546A"/>
                </a:solidFill>
                <a:latin typeface="Century Gothic" panose="020F0302020204030204"/>
              </a:rPr>
              <a:t>Entraînement</a:t>
            </a:r>
            <a:endParaRPr kumimoji="0" lang="fr-FR" sz="2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 name="ZoneTexte 1">
            <a:extLst>
              <a:ext uri="{FF2B5EF4-FFF2-40B4-BE49-F238E27FC236}">
                <a16:creationId xmlns:a16="http://schemas.microsoft.com/office/drawing/2014/main" id="{A315212B-6312-9E51-65F2-FE8D1BF3B034}"/>
              </a:ext>
            </a:extLst>
          </p:cNvPr>
          <p:cNvSpPr txBox="1"/>
          <p:nvPr/>
        </p:nvSpPr>
        <p:spPr>
          <a:xfrm>
            <a:off x="11559209" y="4621696"/>
            <a:ext cx="184731" cy="369332"/>
          </a:xfrm>
          <a:prstGeom prst="rect">
            <a:avLst/>
          </a:prstGeom>
          <a:noFill/>
        </p:spPr>
        <p:txBody>
          <a:bodyPr wrap="none" rtlCol="0">
            <a:spAutoFit/>
          </a:bodyPr>
          <a:lstStyle/>
          <a:p>
            <a:endParaRPr lang="fr-FR" dirty="0"/>
          </a:p>
        </p:txBody>
      </p:sp>
      <p:pic>
        <p:nvPicPr>
          <p:cNvPr id="5" name="Image 4" descr="Une image contenant blanc, croquis, conception&#10;&#10;Description générée automatiquement">
            <a:extLst>
              <a:ext uri="{FF2B5EF4-FFF2-40B4-BE49-F238E27FC236}">
                <a16:creationId xmlns:a16="http://schemas.microsoft.com/office/drawing/2014/main" id="{612E7443-A54F-A103-1C93-87BAF8DC78B5}"/>
              </a:ext>
            </a:extLst>
          </p:cNvPr>
          <p:cNvPicPr>
            <a:picLocks noChangeAspect="1"/>
          </p:cNvPicPr>
          <p:nvPr/>
        </p:nvPicPr>
        <p:blipFill rotWithShape="1">
          <a:blip r:embed="rId3">
            <a:extLst>
              <a:ext uri="{28A0092B-C50C-407E-A947-70E740481C1C}">
                <a14:useLocalDpi xmlns:a14="http://schemas.microsoft.com/office/drawing/2010/main" val="0"/>
              </a:ext>
            </a:extLst>
          </a:blip>
          <a:srcRect r="74014"/>
          <a:stretch/>
        </p:blipFill>
        <p:spPr>
          <a:xfrm>
            <a:off x="4212083" y="3458817"/>
            <a:ext cx="2019751" cy="2735473"/>
          </a:xfrm>
          <a:prstGeom prst="rect">
            <a:avLst/>
          </a:prstGeom>
        </p:spPr>
      </p:pic>
      <p:sp>
        <p:nvSpPr>
          <p:cNvPr id="3" name="Rectangle 2">
            <a:extLst>
              <a:ext uri="{FF2B5EF4-FFF2-40B4-BE49-F238E27FC236}">
                <a16:creationId xmlns:a16="http://schemas.microsoft.com/office/drawing/2014/main" id="{7B2483CF-31CE-DFC3-D88B-75A8F3DB1C3C}"/>
              </a:ext>
            </a:extLst>
          </p:cNvPr>
          <p:cNvSpPr/>
          <p:nvPr/>
        </p:nvSpPr>
        <p:spPr>
          <a:xfrm>
            <a:off x="5108713" y="5307496"/>
            <a:ext cx="407504" cy="1987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355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A7949-FB1E-2FDA-2DDF-8B32AFDED1B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DF14D59-7730-A038-4823-CD61AA218803}"/>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4" name="Rectangle: Rounded Corners 36">
            <a:extLst>
              <a:ext uri="{FF2B5EF4-FFF2-40B4-BE49-F238E27FC236}">
                <a16:creationId xmlns:a16="http://schemas.microsoft.com/office/drawing/2014/main" id="{B1CD0B46-1F11-DFA1-9169-73238849FA23}"/>
              </a:ext>
            </a:extLst>
          </p:cNvPr>
          <p:cNvSpPr/>
          <p:nvPr/>
        </p:nvSpPr>
        <p:spPr>
          <a:xfrm>
            <a:off x="3584241" y="1690688"/>
            <a:ext cx="5882693" cy="109473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6" name="Rectangle 5">
            <a:extLst>
              <a:ext uri="{FF2B5EF4-FFF2-40B4-BE49-F238E27FC236}">
                <a16:creationId xmlns:a16="http://schemas.microsoft.com/office/drawing/2014/main" id="{0BEA65EB-B43E-CD58-EBF3-E77F01218350}"/>
              </a:ext>
            </a:extLst>
          </p:cNvPr>
          <p:cNvSpPr/>
          <p:nvPr/>
        </p:nvSpPr>
        <p:spPr>
          <a:xfrm>
            <a:off x="5284510" y="1853789"/>
            <a:ext cx="2482154" cy="574901"/>
          </a:xfrm>
          <a:prstGeom prst="rect">
            <a:avLst/>
          </a:prstGeom>
        </p:spPr>
        <p:txBody>
          <a:bodyPr wrap="square">
            <a:spAutoFit/>
          </a:bodyPr>
          <a:lstStyle/>
          <a:p>
            <a:pPr algn="ctr">
              <a:lnSpc>
                <a:spcPct val="150000"/>
              </a:lnSpc>
              <a:defRPr/>
            </a:pPr>
            <a:r>
              <a:rPr lang="fr-FR" sz="2400" b="1" dirty="0">
                <a:solidFill>
                  <a:srgbClr val="44546A"/>
                </a:solidFill>
                <a:latin typeface="Century Gothic" panose="020F0302020204030204"/>
              </a:rPr>
              <a:t>Fine Tuning</a:t>
            </a:r>
            <a:endParaRPr kumimoji="0" lang="fr-FR" sz="2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pic>
        <p:nvPicPr>
          <p:cNvPr id="7" name="Image 6" descr="Une image contenant texte, capture d’écran, conception&#10;&#10;Description générée automatiquement">
            <a:extLst>
              <a:ext uri="{FF2B5EF4-FFF2-40B4-BE49-F238E27FC236}">
                <a16:creationId xmlns:a16="http://schemas.microsoft.com/office/drawing/2014/main" id="{4D1E0397-FDD1-C0D8-5A99-9770EB3FB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735" y="3589833"/>
            <a:ext cx="5411787" cy="2120835"/>
          </a:xfrm>
          <a:prstGeom prst="rect">
            <a:avLst/>
          </a:prstGeom>
        </p:spPr>
      </p:pic>
    </p:spTree>
    <p:extLst>
      <p:ext uri="{BB962C8B-B14F-4D97-AF65-F5344CB8AC3E}">
        <p14:creationId xmlns:p14="http://schemas.microsoft.com/office/powerpoint/2010/main" val="3526437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BBA89-1F64-E825-3D75-B788762E66A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B92FA3C-23F9-2097-4302-9EAC192DA608}"/>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A2691C8E-EE91-67C6-837D-108D78C72875}"/>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2F21CC84-9B07-13A1-C66F-44F477B8F7E5}"/>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5872756C-9C1D-8DD6-3DD7-483FF9252E39}"/>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CEF45CA5-A67D-1CBE-B812-7FC85DB577F2}"/>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2</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C4E6EE91-49EA-08FD-CCFC-E2A9DC78D707}"/>
                  </a:ext>
                </a:extLst>
              </p:cNvPr>
              <p:cNvSpPr txBox="1"/>
              <p:nvPr/>
            </p:nvSpPr>
            <p:spPr>
              <a:xfrm>
                <a:off x="2415665" y="1687963"/>
                <a:ext cx="223822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a:solidFill>
                      <a:srgbClr val="DEB35C"/>
                    </a:solidFill>
                    <a:latin typeface="Century Gothic" panose="020F0302020204030204"/>
                  </a:rPr>
                  <a:t>LLM</a:t>
                </a:r>
                <a:endParaRPr lang="fr-FR" sz="4000" dirty="0"/>
              </a:p>
            </p:txBody>
          </p:sp>
        </p:grpSp>
        <p:grpSp>
          <p:nvGrpSpPr>
            <p:cNvPr id="17" name="Groupe 16">
              <a:extLst>
                <a:ext uri="{FF2B5EF4-FFF2-40B4-BE49-F238E27FC236}">
                  <a16:creationId xmlns:a16="http://schemas.microsoft.com/office/drawing/2014/main" id="{0227B7E8-A73E-4F2D-4248-97529039806F}"/>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1BA64715-4495-AD97-D1B2-F251F342FE04}"/>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9826FEEF-CFC9-1629-B77F-85A14F5B3F09}"/>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2" name="Rectangle 1">
            <a:extLst>
              <a:ext uri="{FF2B5EF4-FFF2-40B4-BE49-F238E27FC236}">
                <a16:creationId xmlns:a16="http://schemas.microsoft.com/office/drawing/2014/main" id="{57A2EDF8-A8AB-EADF-31E7-D5D9C07754AF}"/>
              </a:ext>
            </a:extLst>
          </p:cNvPr>
          <p:cNvSpPr/>
          <p:nvPr/>
        </p:nvSpPr>
        <p:spPr>
          <a:xfrm>
            <a:off x="2661324" y="2899656"/>
            <a:ext cx="7669997" cy="69769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Avantages des LLM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4" name="Rectangle 3">
            <a:extLst>
              <a:ext uri="{FF2B5EF4-FFF2-40B4-BE49-F238E27FC236}">
                <a16:creationId xmlns:a16="http://schemas.microsoft.com/office/drawing/2014/main" id="{BA36B7FF-3871-12D4-BA0D-CD1DD4FC042A}"/>
              </a:ext>
            </a:extLst>
          </p:cNvPr>
          <p:cNvSpPr/>
          <p:nvPr/>
        </p:nvSpPr>
        <p:spPr>
          <a:xfrm>
            <a:off x="2512264" y="3757535"/>
            <a:ext cx="2233209" cy="888192"/>
          </a:xfrm>
          <a:prstGeom prst="rect">
            <a:avLst/>
          </a:prstGeom>
        </p:spPr>
        <p:txBody>
          <a:bodyPr wrap="square">
            <a:spAutoFit/>
          </a:bodyPr>
          <a:lstStyle/>
          <a:p>
            <a:pPr algn="ctr">
              <a:lnSpc>
                <a:spcPct val="150000"/>
              </a:lnSpc>
              <a:defRPr/>
            </a:pPr>
            <a:r>
              <a:rPr lang="fr-FR" sz="1200" dirty="0">
                <a:solidFill>
                  <a:srgbClr val="44546A"/>
                </a:solidFill>
                <a:latin typeface="Century Gothic" panose="020F0302020204030204"/>
              </a:rPr>
              <a:t>Un seul modèle entrainé peut être utilisé pour différentes tâches</a:t>
            </a:r>
            <a:endParaRPr kumimoji="0" lang="fr-FR" sz="1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5" name="Rectangle 4">
            <a:extLst>
              <a:ext uri="{FF2B5EF4-FFF2-40B4-BE49-F238E27FC236}">
                <a16:creationId xmlns:a16="http://schemas.microsoft.com/office/drawing/2014/main" id="{77FFF3D2-DCB0-9183-1F4A-E5B62D2003BC}"/>
              </a:ext>
            </a:extLst>
          </p:cNvPr>
          <p:cNvSpPr/>
          <p:nvPr/>
        </p:nvSpPr>
        <p:spPr>
          <a:xfrm>
            <a:off x="5255336" y="3771163"/>
            <a:ext cx="2233209" cy="611193"/>
          </a:xfrm>
          <a:prstGeom prst="rect">
            <a:avLst/>
          </a:prstGeom>
        </p:spPr>
        <p:txBody>
          <a:bodyPr wrap="square">
            <a:spAutoFit/>
          </a:bodyPr>
          <a:lstStyle/>
          <a:p>
            <a:pPr algn="ctr">
              <a:lnSpc>
                <a:spcPct val="150000"/>
              </a:lnSpc>
              <a:defRPr/>
            </a:pPr>
            <a:r>
              <a:rPr lang="fr-FR" sz="1200" dirty="0">
                <a:solidFill>
                  <a:srgbClr val="44546A"/>
                </a:solidFill>
                <a:latin typeface="Century Gothic" panose="020F0302020204030204"/>
              </a:rPr>
              <a:t>Le « Fine-Tuning » demande peu de données métiers</a:t>
            </a:r>
            <a:endParaRPr kumimoji="0" lang="fr-FR" sz="1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6" name="Rectangle 5">
            <a:extLst>
              <a:ext uri="{FF2B5EF4-FFF2-40B4-BE49-F238E27FC236}">
                <a16:creationId xmlns:a16="http://schemas.microsoft.com/office/drawing/2014/main" id="{CC84D90B-9E99-7526-1F2F-E2F83D7A86B1}"/>
              </a:ext>
            </a:extLst>
          </p:cNvPr>
          <p:cNvSpPr/>
          <p:nvPr/>
        </p:nvSpPr>
        <p:spPr>
          <a:xfrm>
            <a:off x="8165286" y="3403423"/>
            <a:ext cx="2233209" cy="1442190"/>
          </a:xfrm>
          <a:prstGeom prst="rect">
            <a:avLst/>
          </a:prstGeom>
        </p:spPr>
        <p:txBody>
          <a:bodyPr wrap="square">
            <a:spAutoFit/>
          </a:bodyPr>
          <a:lstStyle/>
          <a:p>
            <a:pPr algn="ctr">
              <a:lnSpc>
                <a:spcPct val="150000"/>
              </a:lnSpc>
              <a:defRPr/>
            </a:pPr>
            <a:r>
              <a:rPr lang="fr-FR" sz="1200" dirty="0">
                <a:solidFill>
                  <a:srgbClr val="44546A"/>
                </a:solidFill>
                <a:latin typeface="Century Gothic" panose="020F0302020204030204"/>
              </a:rPr>
              <a:t>Les performances du modèle sont des fonctions croissantes de la taille des données d’entraînement et des paramètres</a:t>
            </a:r>
            <a:endParaRPr kumimoji="0" lang="fr-FR" sz="1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7" name="Oval 25">
            <a:extLst>
              <a:ext uri="{FF2B5EF4-FFF2-40B4-BE49-F238E27FC236}">
                <a16:creationId xmlns:a16="http://schemas.microsoft.com/office/drawing/2014/main" id="{23C69D45-D7EF-42BD-A4CE-092700CE4CCF}"/>
              </a:ext>
            </a:extLst>
          </p:cNvPr>
          <p:cNvSpPr/>
          <p:nvPr/>
        </p:nvSpPr>
        <p:spPr>
          <a:xfrm>
            <a:off x="2257278" y="3597348"/>
            <a:ext cx="401968" cy="4277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panose="020F0302020204030204"/>
                <a:ea typeface="+mn-ea"/>
                <a:cs typeface="+mn-cs"/>
              </a:rPr>
              <a:t>1</a:t>
            </a:r>
            <a:endParaRPr kumimoji="0" lang="id-ID" sz="20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8" name="Oval 25">
            <a:extLst>
              <a:ext uri="{FF2B5EF4-FFF2-40B4-BE49-F238E27FC236}">
                <a16:creationId xmlns:a16="http://schemas.microsoft.com/office/drawing/2014/main" id="{9145FC12-D631-57D8-073F-2606E77BD8FC}"/>
              </a:ext>
            </a:extLst>
          </p:cNvPr>
          <p:cNvSpPr/>
          <p:nvPr/>
        </p:nvSpPr>
        <p:spPr>
          <a:xfrm>
            <a:off x="4946116" y="3590272"/>
            <a:ext cx="401968" cy="4277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Century Gothic" panose="020F0302020204030204"/>
              </a:rPr>
              <a:t>2</a:t>
            </a:r>
            <a:endParaRPr kumimoji="0" lang="id-ID" sz="20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0" name="Oval 25">
            <a:extLst>
              <a:ext uri="{FF2B5EF4-FFF2-40B4-BE49-F238E27FC236}">
                <a16:creationId xmlns:a16="http://schemas.microsoft.com/office/drawing/2014/main" id="{20B6D88E-E0BD-60A4-7536-101D1F64028C}"/>
              </a:ext>
            </a:extLst>
          </p:cNvPr>
          <p:cNvSpPr/>
          <p:nvPr/>
        </p:nvSpPr>
        <p:spPr>
          <a:xfrm>
            <a:off x="7830492" y="3597348"/>
            <a:ext cx="401968" cy="4277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panose="020F0302020204030204"/>
                <a:ea typeface="+mn-ea"/>
                <a:cs typeface="+mn-cs"/>
              </a:rPr>
              <a:t>3</a:t>
            </a:r>
            <a:endParaRPr kumimoji="0" lang="id-ID" sz="20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221135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CD2F4-921E-2868-25CE-E4418CF73212}"/>
            </a:ext>
          </a:extLst>
        </p:cNvPr>
        <p:cNvGrpSpPr/>
        <p:nvPr/>
      </p:nvGrpSpPr>
      <p:grpSpPr>
        <a:xfrm>
          <a:off x="0" y="0"/>
          <a:ext cx="0" cy="0"/>
          <a:chOff x="0" y="0"/>
          <a:chExt cx="0" cy="0"/>
        </a:xfrm>
      </p:grpSpPr>
      <p:sp>
        <p:nvSpPr>
          <p:cNvPr id="38" name="Rectangle: Rounded Corners 36">
            <a:extLst>
              <a:ext uri="{FF2B5EF4-FFF2-40B4-BE49-F238E27FC236}">
                <a16:creationId xmlns:a16="http://schemas.microsoft.com/office/drawing/2014/main" id="{F688FA14-6ABF-6D53-D995-0E67E0E953EB}"/>
              </a:ext>
            </a:extLst>
          </p:cNvPr>
          <p:cNvSpPr/>
          <p:nvPr/>
        </p:nvSpPr>
        <p:spPr>
          <a:xfrm>
            <a:off x="4835223" y="1469815"/>
            <a:ext cx="2521552" cy="109473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2" name="Rectangle: Rounded Corners 2">
            <a:extLst>
              <a:ext uri="{FF2B5EF4-FFF2-40B4-BE49-F238E27FC236}">
                <a16:creationId xmlns:a16="http://schemas.microsoft.com/office/drawing/2014/main" id="{4CBB2F00-DD14-7F94-BCC7-DAA4A041FCD4}"/>
              </a:ext>
            </a:extLst>
          </p:cNvPr>
          <p:cNvSpPr/>
          <p:nvPr/>
        </p:nvSpPr>
        <p:spPr>
          <a:xfrm>
            <a:off x="360744" y="2622328"/>
            <a:ext cx="11470512"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9" name="Title 1">
            <a:extLst>
              <a:ext uri="{FF2B5EF4-FFF2-40B4-BE49-F238E27FC236}">
                <a16:creationId xmlns:a16="http://schemas.microsoft.com/office/drawing/2014/main" id="{35CE9D7E-FBAE-F898-A488-BDC62742BA6F}"/>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4" name="Rectangle 3">
            <a:extLst>
              <a:ext uri="{FF2B5EF4-FFF2-40B4-BE49-F238E27FC236}">
                <a16:creationId xmlns:a16="http://schemas.microsoft.com/office/drawing/2014/main" id="{5B18F8E4-DA90-0F4A-53BB-B24EA1520F81}"/>
              </a:ext>
            </a:extLst>
          </p:cNvPr>
          <p:cNvSpPr/>
          <p:nvPr/>
        </p:nvSpPr>
        <p:spPr>
          <a:xfrm>
            <a:off x="4835223" y="1672649"/>
            <a:ext cx="2521553" cy="576120"/>
          </a:xfrm>
          <a:prstGeom prst="rect">
            <a:avLst/>
          </a:prstGeom>
        </p:spPr>
        <p:txBody>
          <a:bodyPr wrap="square">
            <a:spAutoFit/>
          </a:bodyPr>
          <a:lstStyle/>
          <a:p>
            <a:pPr algn="ctr">
              <a:lnSpc>
                <a:spcPct val="150000"/>
              </a:lnSpc>
              <a:defRPr/>
            </a:pPr>
            <a:r>
              <a:rPr lang="fr-FR" sz="2400" b="1" dirty="0">
                <a:solidFill>
                  <a:srgbClr val="44546A"/>
                </a:solidFill>
                <a:latin typeface="+mj-lt"/>
              </a:rPr>
              <a:t>3 types de LLM</a:t>
            </a:r>
            <a:endParaRPr kumimoji="0" lang="fr-FR" sz="2400" b="1" i="0" u="none" strike="noStrike" kern="1200" cap="none" spc="0" normalizeH="0" baseline="0" noProof="0" dirty="0">
              <a:ln>
                <a:noFill/>
              </a:ln>
              <a:solidFill>
                <a:srgbClr val="44546A"/>
              </a:solidFill>
              <a:effectLst/>
              <a:uLnTx/>
              <a:uFillTx/>
              <a:latin typeface="+mj-lt"/>
              <a:ea typeface="+mn-ea"/>
              <a:cs typeface="+mn-cs"/>
            </a:endParaRPr>
          </a:p>
        </p:txBody>
      </p:sp>
      <p:sp>
        <p:nvSpPr>
          <p:cNvPr id="12" name="Rectangle 11">
            <a:extLst>
              <a:ext uri="{FF2B5EF4-FFF2-40B4-BE49-F238E27FC236}">
                <a16:creationId xmlns:a16="http://schemas.microsoft.com/office/drawing/2014/main" id="{727A12EF-0905-A4E4-2C7C-38E0940F9500}"/>
              </a:ext>
            </a:extLst>
          </p:cNvPr>
          <p:cNvSpPr/>
          <p:nvPr/>
        </p:nvSpPr>
        <p:spPr>
          <a:xfrm>
            <a:off x="957278" y="2926651"/>
            <a:ext cx="1415473" cy="576120"/>
          </a:xfrm>
          <a:prstGeom prst="rect">
            <a:avLst/>
          </a:prstGeom>
        </p:spPr>
        <p:txBody>
          <a:bodyPr wrap="square">
            <a:spAutoFit/>
          </a:bodyPr>
          <a:lstStyle/>
          <a:p>
            <a:pPr algn="ctr">
              <a:lnSpc>
                <a:spcPct val="150000"/>
              </a:lnSpc>
              <a:defRPr/>
            </a:pPr>
            <a:r>
              <a:rPr lang="fr-FR" sz="2400" dirty="0" err="1">
                <a:solidFill>
                  <a:srgbClr val="44546A"/>
                </a:solidFill>
                <a:latin typeface="+mj-lt"/>
              </a:rPr>
              <a:t>Generic</a:t>
            </a:r>
            <a:endParaRPr kumimoji="0" lang="fr-FR" sz="2400" i="0" u="none" strike="noStrike" kern="1200" cap="none" spc="0" normalizeH="0" baseline="0" noProof="0" dirty="0">
              <a:ln>
                <a:noFill/>
              </a:ln>
              <a:solidFill>
                <a:srgbClr val="44546A"/>
              </a:solidFill>
              <a:effectLst/>
              <a:uLnTx/>
              <a:uFillTx/>
              <a:latin typeface="+mj-lt"/>
              <a:ea typeface="+mn-ea"/>
              <a:cs typeface="+mn-cs"/>
            </a:endParaRPr>
          </a:p>
        </p:txBody>
      </p:sp>
      <p:sp>
        <p:nvSpPr>
          <p:cNvPr id="14" name="Rectangle 13">
            <a:extLst>
              <a:ext uri="{FF2B5EF4-FFF2-40B4-BE49-F238E27FC236}">
                <a16:creationId xmlns:a16="http://schemas.microsoft.com/office/drawing/2014/main" id="{C9C80680-30B9-7DB6-91E0-1B5D5983C99B}"/>
              </a:ext>
            </a:extLst>
          </p:cNvPr>
          <p:cNvSpPr/>
          <p:nvPr/>
        </p:nvSpPr>
        <p:spPr>
          <a:xfrm>
            <a:off x="4594083" y="2926651"/>
            <a:ext cx="2775541" cy="576120"/>
          </a:xfrm>
          <a:prstGeom prst="rect">
            <a:avLst/>
          </a:prstGeom>
        </p:spPr>
        <p:txBody>
          <a:bodyPr wrap="square">
            <a:spAutoFit/>
          </a:bodyPr>
          <a:lstStyle/>
          <a:p>
            <a:pPr algn="ctr">
              <a:lnSpc>
                <a:spcPct val="150000"/>
              </a:lnSpc>
              <a:defRPr/>
            </a:pPr>
            <a:r>
              <a:rPr lang="fr-FR" sz="2400" dirty="0">
                <a:solidFill>
                  <a:srgbClr val="44546A"/>
                </a:solidFill>
                <a:latin typeface="+mj-lt"/>
              </a:rPr>
              <a:t>Instruction </a:t>
            </a:r>
            <a:r>
              <a:rPr lang="fr-FR" sz="2400" dirty="0" err="1">
                <a:solidFill>
                  <a:srgbClr val="44546A"/>
                </a:solidFill>
                <a:latin typeface="+mj-lt"/>
              </a:rPr>
              <a:t>Tuned</a:t>
            </a:r>
            <a:endParaRPr kumimoji="0" lang="fr-FR" sz="2400" i="0" u="none" strike="noStrike" kern="1200" cap="none" spc="0" normalizeH="0" baseline="0" noProof="0" dirty="0">
              <a:ln>
                <a:noFill/>
              </a:ln>
              <a:solidFill>
                <a:srgbClr val="44546A"/>
              </a:solidFill>
              <a:effectLst/>
              <a:uLnTx/>
              <a:uFillTx/>
              <a:latin typeface="+mj-lt"/>
              <a:ea typeface="+mn-ea"/>
              <a:cs typeface="+mn-cs"/>
            </a:endParaRPr>
          </a:p>
        </p:txBody>
      </p:sp>
      <p:sp>
        <p:nvSpPr>
          <p:cNvPr id="15" name="Rectangle 14">
            <a:extLst>
              <a:ext uri="{FF2B5EF4-FFF2-40B4-BE49-F238E27FC236}">
                <a16:creationId xmlns:a16="http://schemas.microsoft.com/office/drawing/2014/main" id="{E6F34131-6F46-AC68-F982-786BFB971683}"/>
              </a:ext>
            </a:extLst>
          </p:cNvPr>
          <p:cNvSpPr/>
          <p:nvPr/>
        </p:nvSpPr>
        <p:spPr>
          <a:xfrm>
            <a:off x="9369283" y="2926651"/>
            <a:ext cx="2221384" cy="576120"/>
          </a:xfrm>
          <a:prstGeom prst="rect">
            <a:avLst/>
          </a:prstGeom>
        </p:spPr>
        <p:txBody>
          <a:bodyPr wrap="square">
            <a:spAutoFit/>
          </a:bodyPr>
          <a:lstStyle/>
          <a:p>
            <a:pPr algn="ctr">
              <a:lnSpc>
                <a:spcPct val="150000"/>
              </a:lnSpc>
              <a:defRPr/>
            </a:pPr>
            <a:r>
              <a:rPr lang="fr-FR" sz="2400" dirty="0" err="1">
                <a:solidFill>
                  <a:srgbClr val="44546A"/>
                </a:solidFill>
                <a:latin typeface="+mj-lt"/>
              </a:rPr>
              <a:t>Dialog</a:t>
            </a:r>
            <a:r>
              <a:rPr lang="fr-FR" sz="2400" dirty="0">
                <a:solidFill>
                  <a:srgbClr val="44546A"/>
                </a:solidFill>
                <a:latin typeface="+mj-lt"/>
              </a:rPr>
              <a:t> </a:t>
            </a:r>
            <a:r>
              <a:rPr lang="fr-FR" sz="2400" dirty="0" err="1">
                <a:solidFill>
                  <a:srgbClr val="44546A"/>
                </a:solidFill>
                <a:latin typeface="+mj-lt"/>
              </a:rPr>
              <a:t>Tuned</a:t>
            </a:r>
            <a:endParaRPr kumimoji="0" lang="fr-FR" sz="2400" i="0" u="none" strike="noStrike" kern="1200" cap="none" spc="0" normalizeH="0" baseline="0" noProof="0" dirty="0">
              <a:ln>
                <a:noFill/>
              </a:ln>
              <a:solidFill>
                <a:srgbClr val="44546A"/>
              </a:solidFill>
              <a:effectLst/>
              <a:uLnTx/>
              <a:uFillTx/>
              <a:latin typeface="+mj-lt"/>
              <a:ea typeface="+mn-ea"/>
              <a:cs typeface="+mn-cs"/>
            </a:endParaRPr>
          </a:p>
        </p:txBody>
      </p:sp>
      <p:sp>
        <p:nvSpPr>
          <p:cNvPr id="23" name="Rectangle: Rounded Corners 36">
            <a:extLst>
              <a:ext uri="{FF2B5EF4-FFF2-40B4-BE49-F238E27FC236}">
                <a16:creationId xmlns:a16="http://schemas.microsoft.com/office/drawing/2014/main" id="{AF6CB151-3D7E-2F7B-00DF-2FC26D674C8E}"/>
              </a:ext>
            </a:extLst>
          </p:cNvPr>
          <p:cNvSpPr/>
          <p:nvPr/>
        </p:nvSpPr>
        <p:spPr>
          <a:xfrm>
            <a:off x="558626" y="3982816"/>
            <a:ext cx="2233210" cy="109473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6" name="Rectangle 15">
            <a:extLst>
              <a:ext uri="{FF2B5EF4-FFF2-40B4-BE49-F238E27FC236}">
                <a16:creationId xmlns:a16="http://schemas.microsoft.com/office/drawing/2014/main" id="{82B86923-02EC-5696-FC52-ABA49D5AA394}"/>
              </a:ext>
            </a:extLst>
          </p:cNvPr>
          <p:cNvSpPr/>
          <p:nvPr/>
        </p:nvSpPr>
        <p:spPr>
          <a:xfrm>
            <a:off x="548409" y="4200880"/>
            <a:ext cx="2233209" cy="611193"/>
          </a:xfrm>
          <a:prstGeom prst="rect">
            <a:avLst/>
          </a:prstGeom>
        </p:spPr>
        <p:txBody>
          <a:bodyPr wrap="square">
            <a:spAutoFit/>
          </a:bodyPr>
          <a:lstStyle/>
          <a:p>
            <a:pPr algn="ctr">
              <a:lnSpc>
                <a:spcPct val="150000"/>
              </a:lnSpc>
              <a:defRPr/>
            </a:pPr>
            <a:r>
              <a:rPr lang="fr-FR" sz="1200" dirty="0">
                <a:solidFill>
                  <a:srgbClr val="44546A"/>
                </a:solidFill>
                <a:latin typeface="Century Gothic" panose="020F0302020204030204"/>
              </a:rPr>
              <a:t>Prédit le prochain mot (</a:t>
            </a:r>
            <a:r>
              <a:rPr lang="fr-FR" sz="1200" dirty="0" err="1">
                <a:solidFill>
                  <a:srgbClr val="44546A"/>
                </a:solidFill>
                <a:latin typeface="Century Gothic" panose="020F0302020204030204"/>
              </a:rPr>
              <a:t>token</a:t>
            </a:r>
            <a:r>
              <a:rPr lang="fr-FR" sz="1200" dirty="0">
                <a:solidFill>
                  <a:srgbClr val="44546A"/>
                </a:solidFill>
                <a:latin typeface="Century Gothic" panose="020F0302020204030204"/>
              </a:rPr>
              <a:t>) dans une phrase</a:t>
            </a:r>
            <a:endParaRPr kumimoji="0" lang="fr-FR" sz="1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4" name="Rectangle: Rounded Corners 36">
            <a:extLst>
              <a:ext uri="{FF2B5EF4-FFF2-40B4-BE49-F238E27FC236}">
                <a16:creationId xmlns:a16="http://schemas.microsoft.com/office/drawing/2014/main" id="{5B84D37E-935F-E152-1BE5-F7770FBFEA24}"/>
              </a:ext>
            </a:extLst>
          </p:cNvPr>
          <p:cNvSpPr/>
          <p:nvPr/>
        </p:nvSpPr>
        <p:spPr>
          <a:xfrm>
            <a:off x="4918351" y="3977610"/>
            <a:ext cx="2233210" cy="109473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0" name="Rectangle 19">
            <a:extLst>
              <a:ext uri="{FF2B5EF4-FFF2-40B4-BE49-F238E27FC236}">
                <a16:creationId xmlns:a16="http://schemas.microsoft.com/office/drawing/2014/main" id="{23B5F3D1-DFCD-7A05-85F3-5EE2D6FBF346}"/>
              </a:ext>
            </a:extLst>
          </p:cNvPr>
          <p:cNvSpPr/>
          <p:nvPr/>
        </p:nvSpPr>
        <p:spPr>
          <a:xfrm>
            <a:off x="4882427" y="4200879"/>
            <a:ext cx="2233209" cy="611193"/>
          </a:xfrm>
          <a:prstGeom prst="rect">
            <a:avLst/>
          </a:prstGeom>
        </p:spPr>
        <p:txBody>
          <a:bodyPr wrap="square">
            <a:spAutoFit/>
          </a:bodyPr>
          <a:lstStyle/>
          <a:p>
            <a:pPr algn="ctr">
              <a:lnSpc>
                <a:spcPct val="150000"/>
              </a:lnSpc>
              <a:defRPr/>
            </a:pPr>
            <a:r>
              <a:rPr lang="fr-FR" sz="1200" dirty="0">
                <a:solidFill>
                  <a:srgbClr val="44546A"/>
                </a:solidFill>
                <a:latin typeface="Century Gothic" panose="020F0302020204030204"/>
              </a:rPr>
              <a:t>Prédit une réponse à des instructions en entrée</a:t>
            </a:r>
            <a:endParaRPr kumimoji="0" lang="fr-FR" sz="1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5" name="Rectangle: Rounded Corners 36">
            <a:extLst>
              <a:ext uri="{FF2B5EF4-FFF2-40B4-BE49-F238E27FC236}">
                <a16:creationId xmlns:a16="http://schemas.microsoft.com/office/drawing/2014/main" id="{721D4CA0-921C-FC23-FF22-F08EAC2D6D2E}"/>
              </a:ext>
            </a:extLst>
          </p:cNvPr>
          <p:cNvSpPr/>
          <p:nvPr/>
        </p:nvSpPr>
        <p:spPr>
          <a:xfrm>
            <a:off x="9369283" y="3977610"/>
            <a:ext cx="2233210" cy="109473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1" name="Rectangle 20">
            <a:extLst>
              <a:ext uri="{FF2B5EF4-FFF2-40B4-BE49-F238E27FC236}">
                <a16:creationId xmlns:a16="http://schemas.microsoft.com/office/drawing/2014/main" id="{A541445C-EA4B-ECED-076F-5719135E0E74}"/>
              </a:ext>
            </a:extLst>
          </p:cNvPr>
          <p:cNvSpPr/>
          <p:nvPr/>
        </p:nvSpPr>
        <p:spPr>
          <a:xfrm>
            <a:off x="9369283" y="4200879"/>
            <a:ext cx="2233209" cy="611193"/>
          </a:xfrm>
          <a:prstGeom prst="rect">
            <a:avLst/>
          </a:prstGeom>
        </p:spPr>
        <p:txBody>
          <a:bodyPr wrap="square">
            <a:spAutoFit/>
          </a:bodyPr>
          <a:lstStyle/>
          <a:p>
            <a:pPr algn="ctr">
              <a:lnSpc>
                <a:spcPct val="150000"/>
              </a:lnSpc>
              <a:defRPr/>
            </a:pPr>
            <a:r>
              <a:rPr lang="fr-FR" sz="1200" dirty="0">
                <a:solidFill>
                  <a:srgbClr val="44546A"/>
                </a:solidFill>
                <a:latin typeface="Century Gothic" panose="020F0302020204030204"/>
              </a:rPr>
              <a:t>Prédit une réponse à une question dans un dialogue</a:t>
            </a:r>
            <a:endParaRPr kumimoji="0" lang="fr-FR" sz="1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pic>
        <p:nvPicPr>
          <p:cNvPr id="27" name="Image 26" descr="Une image contenant blanc, croquis, conception&#10;&#10;Description générée automatiquement">
            <a:extLst>
              <a:ext uri="{FF2B5EF4-FFF2-40B4-BE49-F238E27FC236}">
                <a16:creationId xmlns:a16="http://schemas.microsoft.com/office/drawing/2014/main" id="{85C53566-E5FF-E694-0260-2BC3A6A9CE81}"/>
              </a:ext>
            </a:extLst>
          </p:cNvPr>
          <p:cNvPicPr>
            <a:picLocks noChangeAspect="1"/>
          </p:cNvPicPr>
          <p:nvPr/>
        </p:nvPicPr>
        <p:blipFill rotWithShape="1">
          <a:blip r:embed="rId3">
            <a:extLst>
              <a:ext uri="{28A0092B-C50C-407E-A947-70E740481C1C}">
                <a14:useLocalDpi xmlns:a14="http://schemas.microsoft.com/office/drawing/2010/main" val="0"/>
              </a:ext>
            </a:extLst>
          </a:blip>
          <a:srcRect l="3999" t="18500" r="77863" b="34650"/>
          <a:stretch/>
        </p:blipFill>
        <p:spPr>
          <a:xfrm>
            <a:off x="1386349" y="3669646"/>
            <a:ext cx="564594" cy="513264"/>
          </a:xfrm>
          <a:prstGeom prst="rect">
            <a:avLst/>
          </a:prstGeom>
        </p:spPr>
      </p:pic>
      <p:pic>
        <p:nvPicPr>
          <p:cNvPr id="28" name="Image 27" descr="Une image contenant texte, capture d’écran, conception&#10;&#10;Description générée automatiquement">
            <a:extLst>
              <a:ext uri="{FF2B5EF4-FFF2-40B4-BE49-F238E27FC236}">
                <a16:creationId xmlns:a16="http://schemas.microsoft.com/office/drawing/2014/main" id="{73C499EA-B9EC-BA05-D7EA-28088E8BFD66}"/>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4169" t="18012" r="69325" b="24887"/>
          <a:stretch/>
        </p:blipFill>
        <p:spPr>
          <a:xfrm>
            <a:off x="5730967" y="3669646"/>
            <a:ext cx="607978" cy="513264"/>
          </a:xfrm>
          <a:prstGeom prst="rect">
            <a:avLst/>
          </a:prstGeom>
        </p:spPr>
      </p:pic>
      <p:pic>
        <p:nvPicPr>
          <p:cNvPr id="29" name="Image 28" descr="Une image contenant texte, capture d’écran, conception&#10;&#10;Description générée automatiquement">
            <a:extLst>
              <a:ext uri="{FF2B5EF4-FFF2-40B4-BE49-F238E27FC236}">
                <a16:creationId xmlns:a16="http://schemas.microsoft.com/office/drawing/2014/main" id="{3AEBF522-E7E2-B4E5-D70A-FC45BCAF7031}"/>
              </a:ext>
            </a:extLst>
          </p:cNvPr>
          <p:cNvPicPr>
            <a:picLocks noChangeAspect="1"/>
          </p:cNvPicPr>
          <p:nvPr/>
        </p:nvPicPr>
        <p:blipFill rotWithShape="1">
          <a:blip r:embed="rId4">
            <a:extLst>
              <a:ext uri="{28A0092B-C50C-407E-A947-70E740481C1C}">
                <a14:useLocalDpi xmlns:a14="http://schemas.microsoft.com/office/drawing/2010/main" val="0"/>
              </a:ext>
            </a:extLst>
          </a:blip>
          <a:srcRect l="4169" t="18012" r="69325" b="24887"/>
          <a:stretch/>
        </p:blipFill>
        <p:spPr>
          <a:xfrm>
            <a:off x="10175986" y="3669646"/>
            <a:ext cx="607978" cy="513264"/>
          </a:xfrm>
          <a:prstGeom prst="rect">
            <a:avLst/>
          </a:prstGeom>
        </p:spPr>
      </p:pic>
    </p:spTree>
    <p:extLst>
      <p:ext uri="{BB962C8B-B14F-4D97-AF65-F5344CB8AC3E}">
        <p14:creationId xmlns:p14="http://schemas.microsoft.com/office/powerpoint/2010/main" val="733151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86EEF-5EBC-6E26-28C1-AAC38284957B}"/>
            </a:ext>
          </a:extLst>
        </p:cNvPr>
        <p:cNvGrpSpPr/>
        <p:nvPr/>
      </p:nvGrpSpPr>
      <p:grpSpPr>
        <a:xfrm>
          <a:off x="0" y="0"/>
          <a:ext cx="0" cy="0"/>
          <a:chOff x="0" y="0"/>
          <a:chExt cx="0" cy="0"/>
        </a:xfrm>
      </p:grpSpPr>
      <p:sp>
        <p:nvSpPr>
          <p:cNvPr id="22" name="Rectangle: Rounded Corners 2">
            <a:extLst>
              <a:ext uri="{FF2B5EF4-FFF2-40B4-BE49-F238E27FC236}">
                <a16:creationId xmlns:a16="http://schemas.microsoft.com/office/drawing/2014/main" id="{AFB40DD9-A358-D4E8-E310-9936A1B82DFF}"/>
              </a:ext>
            </a:extLst>
          </p:cNvPr>
          <p:cNvSpPr/>
          <p:nvPr/>
        </p:nvSpPr>
        <p:spPr>
          <a:xfrm>
            <a:off x="4539823" y="1354239"/>
            <a:ext cx="2950166" cy="57612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9" name="Title 1">
            <a:extLst>
              <a:ext uri="{FF2B5EF4-FFF2-40B4-BE49-F238E27FC236}">
                <a16:creationId xmlns:a16="http://schemas.microsoft.com/office/drawing/2014/main" id="{556417EE-E9FD-C9D9-B9B0-0F31627E390D}"/>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12" name="Rectangle 11">
            <a:extLst>
              <a:ext uri="{FF2B5EF4-FFF2-40B4-BE49-F238E27FC236}">
                <a16:creationId xmlns:a16="http://schemas.microsoft.com/office/drawing/2014/main" id="{35284E58-2C43-D8A2-DDCD-BDD8A4B6DA26}"/>
              </a:ext>
            </a:extLst>
          </p:cNvPr>
          <p:cNvSpPr/>
          <p:nvPr/>
        </p:nvSpPr>
        <p:spPr>
          <a:xfrm>
            <a:off x="5307169" y="1234404"/>
            <a:ext cx="1415473" cy="576120"/>
          </a:xfrm>
          <a:prstGeom prst="rect">
            <a:avLst/>
          </a:prstGeom>
        </p:spPr>
        <p:txBody>
          <a:bodyPr wrap="square">
            <a:spAutoFit/>
          </a:bodyPr>
          <a:lstStyle/>
          <a:p>
            <a:pPr algn="ctr">
              <a:lnSpc>
                <a:spcPct val="150000"/>
              </a:lnSpc>
              <a:defRPr/>
            </a:pPr>
            <a:r>
              <a:rPr lang="fr-FR" sz="2400" dirty="0" err="1">
                <a:solidFill>
                  <a:srgbClr val="44546A"/>
                </a:solidFill>
                <a:latin typeface="+mj-lt"/>
              </a:rPr>
              <a:t>Generic</a:t>
            </a:r>
            <a:endParaRPr kumimoji="0" lang="fr-FR" sz="2400" i="0" u="none" strike="noStrike" kern="1200" cap="none" spc="0" normalizeH="0" baseline="0" noProof="0" dirty="0">
              <a:ln>
                <a:noFill/>
              </a:ln>
              <a:solidFill>
                <a:srgbClr val="44546A"/>
              </a:solidFill>
              <a:effectLst/>
              <a:uLnTx/>
              <a:uFillTx/>
              <a:latin typeface="+mj-lt"/>
              <a:ea typeface="+mn-ea"/>
              <a:cs typeface="+mn-cs"/>
            </a:endParaRPr>
          </a:p>
        </p:txBody>
      </p:sp>
      <p:pic>
        <p:nvPicPr>
          <p:cNvPr id="3" name="Image 2" descr="Une image contenant texte, Police, diagramme, nombre&#10;&#10;Description générée automatiquement">
            <a:extLst>
              <a:ext uri="{FF2B5EF4-FFF2-40B4-BE49-F238E27FC236}">
                <a16:creationId xmlns:a16="http://schemas.microsoft.com/office/drawing/2014/main" id="{2EACE93A-9053-4413-7A51-C23E6F0FA813}"/>
              </a:ext>
            </a:extLst>
          </p:cNvPr>
          <p:cNvPicPr>
            <a:picLocks noChangeAspect="1"/>
          </p:cNvPicPr>
          <p:nvPr/>
        </p:nvPicPr>
        <p:blipFill rotWithShape="1">
          <a:blip r:embed="rId3">
            <a:extLst>
              <a:ext uri="{28A0092B-C50C-407E-A947-70E740481C1C}">
                <a14:useLocalDpi xmlns:a14="http://schemas.microsoft.com/office/drawing/2010/main" val="0"/>
              </a:ext>
            </a:extLst>
          </a:blip>
          <a:srcRect t="15141" b="8696"/>
          <a:stretch/>
        </p:blipFill>
        <p:spPr>
          <a:xfrm>
            <a:off x="1400018" y="2439121"/>
            <a:ext cx="8755825" cy="3452400"/>
          </a:xfrm>
          <a:prstGeom prst="rect">
            <a:avLst/>
          </a:prstGeom>
        </p:spPr>
      </p:pic>
    </p:spTree>
    <p:extLst>
      <p:ext uri="{BB962C8B-B14F-4D97-AF65-F5344CB8AC3E}">
        <p14:creationId xmlns:p14="http://schemas.microsoft.com/office/powerpoint/2010/main" val="795186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085CC-2C14-70E7-DAA1-F867A2DF531D}"/>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A9A9731-D4C9-C0A5-EF6F-1231E6046DA3}"/>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2" name="Rectangle: Rounded Corners 2">
            <a:extLst>
              <a:ext uri="{FF2B5EF4-FFF2-40B4-BE49-F238E27FC236}">
                <a16:creationId xmlns:a16="http://schemas.microsoft.com/office/drawing/2014/main" id="{911353FC-6816-AC4C-CEC6-4916AAFB956A}"/>
              </a:ext>
            </a:extLst>
          </p:cNvPr>
          <p:cNvSpPr/>
          <p:nvPr/>
        </p:nvSpPr>
        <p:spPr>
          <a:xfrm>
            <a:off x="4539823" y="1354239"/>
            <a:ext cx="2950166" cy="57612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3" name="Rectangle 2">
            <a:extLst>
              <a:ext uri="{FF2B5EF4-FFF2-40B4-BE49-F238E27FC236}">
                <a16:creationId xmlns:a16="http://schemas.microsoft.com/office/drawing/2014/main" id="{F1C3342A-6FA3-49A2-18F8-CB11FCBB8391}"/>
              </a:ext>
            </a:extLst>
          </p:cNvPr>
          <p:cNvSpPr/>
          <p:nvPr/>
        </p:nvSpPr>
        <p:spPr>
          <a:xfrm>
            <a:off x="4085863" y="1254266"/>
            <a:ext cx="3912243" cy="576120"/>
          </a:xfrm>
          <a:prstGeom prst="rect">
            <a:avLst/>
          </a:prstGeom>
        </p:spPr>
        <p:txBody>
          <a:bodyPr wrap="square">
            <a:spAutoFit/>
          </a:bodyPr>
          <a:lstStyle/>
          <a:p>
            <a:pPr algn="ctr">
              <a:lnSpc>
                <a:spcPct val="150000"/>
              </a:lnSpc>
              <a:defRPr/>
            </a:pPr>
            <a:r>
              <a:rPr lang="fr-FR" sz="2400" dirty="0">
                <a:solidFill>
                  <a:srgbClr val="44546A"/>
                </a:solidFill>
                <a:latin typeface="+mj-lt"/>
              </a:rPr>
              <a:t>Instruction </a:t>
            </a:r>
            <a:r>
              <a:rPr lang="fr-FR" sz="2400" dirty="0" err="1">
                <a:solidFill>
                  <a:srgbClr val="44546A"/>
                </a:solidFill>
                <a:latin typeface="+mj-lt"/>
              </a:rPr>
              <a:t>Tuned</a:t>
            </a:r>
            <a:endParaRPr kumimoji="0" lang="fr-FR" sz="2400" i="0" u="none" strike="noStrike" kern="1200" cap="none" spc="0" normalizeH="0" baseline="0" noProof="0" dirty="0">
              <a:ln>
                <a:noFill/>
              </a:ln>
              <a:solidFill>
                <a:srgbClr val="44546A"/>
              </a:solidFill>
              <a:effectLst/>
              <a:uLnTx/>
              <a:uFillTx/>
              <a:latin typeface="+mj-lt"/>
              <a:ea typeface="+mn-ea"/>
              <a:cs typeface="+mn-cs"/>
            </a:endParaRPr>
          </a:p>
        </p:txBody>
      </p:sp>
      <p:pic>
        <p:nvPicPr>
          <p:cNvPr id="6" name="Image 5" descr="Une image contenant texte, capture d’écran, Police, ligne&#10;&#10;Description générée automatiquement">
            <a:extLst>
              <a:ext uri="{FF2B5EF4-FFF2-40B4-BE49-F238E27FC236}">
                <a16:creationId xmlns:a16="http://schemas.microsoft.com/office/drawing/2014/main" id="{7EF78A38-E4DD-6C1F-84E9-B79CC420BE6B}"/>
              </a:ext>
            </a:extLst>
          </p:cNvPr>
          <p:cNvPicPr>
            <a:picLocks noChangeAspect="1"/>
          </p:cNvPicPr>
          <p:nvPr/>
        </p:nvPicPr>
        <p:blipFill rotWithShape="1">
          <a:blip r:embed="rId3">
            <a:extLst>
              <a:ext uri="{28A0092B-C50C-407E-A947-70E740481C1C}">
                <a14:useLocalDpi xmlns:a14="http://schemas.microsoft.com/office/drawing/2010/main" val="0"/>
              </a:ext>
            </a:extLst>
          </a:blip>
          <a:srcRect t="30309" b="31699"/>
          <a:stretch/>
        </p:blipFill>
        <p:spPr>
          <a:xfrm>
            <a:off x="1950555" y="2579829"/>
            <a:ext cx="8290890" cy="1598615"/>
          </a:xfrm>
          <a:prstGeom prst="rect">
            <a:avLst/>
          </a:prstGeom>
        </p:spPr>
      </p:pic>
    </p:spTree>
    <p:extLst>
      <p:ext uri="{BB962C8B-B14F-4D97-AF65-F5344CB8AC3E}">
        <p14:creationId xmlns:p14="http://schemas.microsoft.com/office/powerpoint/2010/main" val="1334837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CF4BD-B3CC-6C9D-8C43-50F12F51D98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98D9694-FF4E-FEDE-650C-FB2D82B624D4}"/>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2" name="Rectangle: Rounded Corners 2">
            <a:extLst>
              <a:ext uri="{FF2B5EF4-FFF2-40B4-BE49-F238E27FC236}">
                <a16:creationId xmlns:a16="http://schemas.microsoft.com/office/drawing/2014/main" id="{3AFE43F3-AC2F-52F6-809A-067A5E58C69B}"/>
              </a:ext>
            </a:extLst>
          </p:cNvPr>
          <p:cNvSpPr/>
          <p:nvPr/>
        </p:nvSpPr>
        <p:spPr>
          <a:xfrm>
            <a:off x="4539823" y="1354239"/>
            <a:ext cx="2950166" cy="57612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3" name="Rectangle 2">
            <a:extLst>
              <a:ext uri="{FF2B5EF4-FFF2-40B4-BE49-F238E27FC236}">
                <a16:creationId xmlns:a16="http://schemas.microsoft.com/office/drawing/2014/main" id="{A7499436-F560-976F-F3AB-D0C5C34A2172}"/>
              </a:ext>
            </a:extLst>
          </p:cNvPr>
          <p:cNvSpPr/>
          <p:nvPr/>
        </p:nvSpPr>
        <p:spPr>
          <a:xfrm>
            <a:off x="4085863" y="1254266"/>
            <a:ext cx="3912243" cy="576120"/>
          </a:xfrm>
          <a:prstGeom prst="rect">
            <a:avLst/>
          </a:prstGeom>
        </p:spPr>
        <p:txBody>
          <a:bodyPr wrap="square">
            <a:spAutoFit/>
          </a:bodyPr>
          <a:lstStyle/>
          <a:p>
            <a:pPr algn="ctr">
              <a:lnSpc>
                <a:spcPct val="150000"/>
              </a:lnSpc>
              <a:defRPr/>
            </a:pPr>
            <a:r>
              <a:rPr lang="fr-FR" sz="2400" dirty="0" err="1">
                <a:solidFill>
                  <a:srgbClr val="44546A"/>
                </a:solidFill>
                <a:latin typeface="+mj-lt"/>
              </a:rPr>
              <a:t>Dialog</a:t>
            </a:r>
            <a:r>
              <a:rPr lang="fr-FR" sz="2400" dirty="0">
                <a:solidFill>
                  <a:srgbClr val="44546A"/>
                </a:solidFill>
                <a:latin typeface="+mj-lt"/>
              </a:rPr>
              <a:t> </a:t>
            </a:r>
            <a:r>
              <a:rPr lang="fr-FR" sz="2400" dirty="0" err="1">
                <a:solidFill>
                  <a:srgbClr val="44546A"/>
                </a:solidFill>
                <a:latin typeface="+mj-lt"/>
              </a:rPr>
              <a:t>Tuned</a:t>
            </a:r>
            <a:endParaRPr kumimoji="0" lang="fr-FR" sz="2400" i="0" u="none" strike="noStrike" kern="1200" cap="none" spc="0" normalizeH="0" baseline="0" noProof="0" dirty="0">
              <a:ln>
                <a:noFill/>
              </a:ln>
              <a:solidFill>
                <a:srgbClr val="44546A"/>
              </a:solidFill>
              <a:effectLst/>
              <a:uLnTx/>
              <a:uFillTx/>
              <a:latin typeface="+mj-lt"/>
              <a:ea typeface="+mn-ea"/>
              <a:cs typeface="+mn-cs"/>
            </a:endParaRPr>
          </a:p>
        </p:txBody>
      </p:sp>
      <p:sp>
        <p:nvSpPr>
          <p:cNvPr id="6" name="Rectangle: Rounded Corners 36">
            <a:extLst>
              <a:ext uri="{FF2B5EF4-FFF2-40B4-BE49-F238E27FC236}">
                <a16:creationId xmlns:a16="http://schemas.microsoft.com/office/drawing/2014/main" id="{13A978DE-4B4B-F09D-5DF3-5835B03E2FFA}"/>
              </a:ext>
            </a:extLst>
          </p:cNvPr>
          <p:cNvSpPr/>
          <p:nvPr/>
        </p:nvSpPr>
        <p:spPr>
          <a:xfrm>
            <a:off x="548408" y="2369467"/>
            <a:ext cx="3421708" cy="34757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7" name="Rectangle 6">
            <a:extLst>
              <a:ext uri="{FF2B5EF4-FFF2-40B4-BE49-F238E27FC236}">
                <a16:creationId xmlns:a16="http://schemas.microsoft.com/office/drawing/2014/main" id="{46224B5F-7ED4-5123-9B55-2EE82C7791AC}"/>
              </a:ext>
            </a:extLst>
          </p:cNvPr>
          <p:cNvSpPr/>
          <p:nvPr/>
        </p:nvSpPr>
        <p:spPr>
          <a:xfrm>
            <a:off x="720762" y="2792263"/>
            <a:ext cx="3108960" cy="2492990"/>
          </a:xfrm>
          <a:prstGeom prst="rect">
            <a:avLst/>
          </a:prstGeom>
        </p:spPr>
        <p:txBody>
          <a:bodyPr wrap="square">
            <a:spAutoFit/>
          </a:bodyPr>
          <a:lstStyle/>
          <a:p>
            <a:pPr algn="just">
              <a:lnSpc>
                <a:spcPct val="150000"/>
              </a:lnSpc>
              <a:defRPr/>
            </a:pPr>
            <a:r>
              <a:rPr lang="fr-FR" sz="1200" dirty="0">
                <a:solidFill>
                  <a:srgbClr val="44546A"/>
                </a:solidFill>
                <a:latin typeface="Century Gothic" panose="020F0302020204030204"/>
              </a:rPr>
              <a:t>Les modèles </a:t>
            </a:r>
            <a:r>
              <a:rPr lang="fr-FR" sz="1200" dirty="0" err="1">
                <a:solidFill>
                  <a:srgbClr val="44546A"/>
                </a:solidFill>
                <a:latin typeface="Century Gothic" panose="020F0302020204030204"/>
              </a:rPr>
              <a:t>Dialog</a:t>
            </a:r>
            <a:r>
              <a:rPr lang="fr-FR" sz="1200" dirty="0">
                <a:solidFill>
                  <a:srgbClr val="44546A"/>
                </a:solidFill>
                <a:latin typeface="Century Gothic" panose="020F0302020204030204"/>
              </a:rPr>
              <a:t> </a:t>
            </a:r>
            <a:r>
              <a:rPr lang="fr-FR" sz="1200" dirty="0" err="1">
                <a:solidFill>
                  <a:srgbClr val="44546A"/>
                </a:solidFill>
                <a:latin typeface="Century Gothic" panose="020F0302020204030204"/>
              </a:rPr>
              <a:t>Tuned</a:t>
            </a:r>
            <a:r>
              <a:rPr lang="fr-FR" sz="1200" dirty="0">
                <a:solidFill>
                  <a:srgbClr val="44546A"/>
                </a:solidFill>
                <a:latin typeface="Century Gothic" panose="020F0302020204030204"/>
              </a:rPr>
              <a:t> sont </a:t>
            </a:r>
            <a:r>
              <a:rPr lang="fr-FR" sz="1200" b="1" dirty="0">
                <a:solidFill>
                  <a:srgbClr val="44546A"/>
                </a:solidFill>
                <a:latin typeface="Century Gothic" panose="020F0302020204030204"/>
              </a:rPr>
              <a:t>un cas particulier </a:t>
            </a:r>
            <a:r>
              <a:rPr lang="fr-FR" sz="1200" dirty="0">
                <a:solidFill>
                  <a:srgbClr val="44546A"/>
                </a:solidFill>
                <a:latin typeface="Century Gothic" panose="020F0302020204030204"/>
              </a:rPr>
              <a:t>des modèles Instruction </a:t>
            </a:r>
            <a:r>
              <a:rPr lang="fr-FR" sz="1200" dirty="0" err="1">
                <a:solidFill>
                  <a:srgbClr val="44546A"/>
                </a:solidFill>
                <a:latin typeface="Century Gothic" panose="020F0302020204030204"/>
              </a:rPr>
              <a:t>Tuned</a:t>
            </a:r>
            <a:r>
              <a:rPr lang="fr-FR" sz="1200" dirty="0">
                <a:solidFill>
                  <a:srgbClr val="44546A"/>
                </a:solidFill>
                <a:latin typeface="Century Gothic" panose="020F0302020204030204"/>
              </a:rPr>
              <a:t> où l’instruction est interrogative.</a:t>
            </a:r>
          </a:p>
          <a:p>
            <a:pPr algn="just">
              <a:lnSpc>
                <a:spcPct val="150000"/>
              </a:lnSpc>
              <a:defRPr/>
            </a:pPr>
            <a:endParaRPr lang="fr-FR" sz="1200" dirty="0">
              <a:solidFill>
                <a:srgbClr val="44546A"/>
              </a:solidFill>
              <a:latin typeface="Century Gothic" panose="020F0302020204030204"/>
            </a:endParaRPr>
          </a:p>
          <a:p>
            <a:pPr algn="just">
              <a:defRPr/>
            </a:pPr>
            <a:r>
              <a:rPr lang="fr-FR" sz="1200" dirty="0">
                <a:solidFill>
                  <a:srgbClr val="44546A"/>
                </a:solidFill>
                <a:latin typeface="Century Gothic" panose="020F0302020204030204"/>
              </a:rPr>
              <a:t>Ces modèles sont </a:t>
            </a:r>
            <a:r>
              <a:rPr lang="fr-FR" sz="1200" b="1" dirty="0">
                <a:solidFill>
                  <a:srgbClr val="44546A"/>
                </a:solidFill>
                <a:latin typeface="Century Gothic" panose="020F0302020204030204"/>
              </a:rPr>
              <a:t>plus spécialisés </a:t>
            </a:r>
            <a:r>
              <a:rPr lang="fr-FR" sz="1200" dirty="0">
                <a:solidFill>
                  <a:srgbClr val="44546A"/>
                </a:solidFill>
                <a:latin typeface="Century Gothic" panose="020F0302020204030204"/>
              </a:rPr>
              <a:t>que les modèles Instruction </a:t>
            </a:r>
            <a:r>
              <a:rPr lang="fr-FR" sz="1200" dirty="0" err="1">
                <a:solidFill>
                  <a:srgbClr val="44546A"/>
                </a:solidFill>
                <a:latin typeface="Century Gothic" panose="020F0302020204030204"/>
              </a:rPr>
              <a:t>Tuned</a:t>
            </a:r>
            <a:r>
              <a:rPr lang="fr-FR" sz="1200" dirty="0">
                <a:solidFill>
                  <a:srgbClr val="44546A"/>
                </a:solidFill>
                <a:latin typeface="Century Gothic" panose="020F0302020204030204"/>
              </a:rPr>
              <a:t> car on attend ici que les modèles répondent avec un contexte plus long (historique des chats). </a:t>
            </a:r>
            <a:r>
              <a:rPr lang="fr-FR" sz="1200" b="1" dirty="0">
                <a:solidFill>
                  <a:srgbClr val="44546A"/>
                </a:solidFill>
                <a:latin typeface="Century Gothic" panose="020F0302020204030204"/>
              </a:rPr>
              <a:t>Ces modèles ont de meilleures performances pour les questions-réponses en langage naturel.   </a:t>
            </a:r>
            <a:endParaRPr kumimoji="0" lang="fr-FR" sz="1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pic>
        <p:nvPicPr>
          <p:cNvPr id="10" name="Image 9">
            <a:extLst>
              <a:ext uri="{FF2B5EF4-FFF2-40B4-BE49-F238E27FC236}">
                <a16:creationId xmlns:a16="http://schemas.microsoft.com/office/drawing/2014/main" id="{B6D9CC6C-36C0-D50D-D7E9-6CF3C62D8277}"/>
              </a:ext>
            </a:extLst>
          </p:cNvPr>
          <p:cNvPicPr>
            <a:picLocks noChangeAspect="1"/>
          </p:cNvPicPr>
          <p:nvPr/>
        </p:nvPicPr>
        <p:blipFill rotWithShape="1">
          <a:blip r:embed="rId2">
            <a:extLst>
              <a:ext uri="{28A0092B-C50C-407E-A947-70E740481C1C}">
                <a14:useLocalDpi xmlns:a14="http://schemas.microsoft.com/office/drawing/2010/main" val="0"/>
              </a:ext>
            </a:extLst>
          </a:blip>
          <a:srcRect l="49726" t="30115" r="2011" b="13252"/>
          <a:stretch/>
        </p:blipFill>
        <p:spPr>
          <a:xfrm>
            <a:off x="5520088" y="2457687"/>
            <a:ext cx="4674440" cy="2827566"/>
          </a:xfrm>
          <a:prstGeom prst="rect">
            <a:avLst/>
          </a:prstGeom>
        </p:spPr>
      </p:pic>
    </p:spTree>
    <p:extLst>
      <p:ext uri="{BB962C8B-B14F-4D97-AF65-F5344CB8AC3E}">
        <p14:creationId xmlns:p14="http://schemas.microsoft.com/office/powerpoint/2010/main" val="2641234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C5ADF-B1D2-300E-CB34-9E9E241FF9A8}"/>
            </a:ext>
          </a:extLst>
        </p:cNvPr>
        <p:cNvGrpSpPr/>
        <p:nvPr/>
      </p:nvGrpSpPr>
      <p:grpSpPr>
        <a:xfrm>
          <a:off x="0" y="0"/>
          <a:ext cx="0" cy="0"/>
          <a:chOff x="0" y="0"/>
          <a:chExt cx="0" cy="0"/>
        </a:xfrm>
      </p:grpSpPr>
      <p:grpSp>
        <p:nvGrpSpPr>
          <p:cNvPr id="23" name="Groupe 22">
            <a:extLst>
              <a:ext uri="{FF2B5EF4-FFF2-40B4-BE49-F238E27FC236}">
                <a16:creationId xmlns:a16="http://schemas.microsoft.com/office/drawing/2014/main" id="{0D8EE62E-36C9-2366-86C2-A8B0B0793E13}"/>
              </a:ext>
            </a:extLst>
          </p:cNvPr>
          <p:cNvGrpSpPr/>
          <p:nvPr/>
        </p:nvGrpSpPr>
        <p:grpSpPr>
          <a:xfrm>
            <a:off x="1323746" y="2015836"/>
            <a:ext cx="9544508" cy="3293918"/>
            <a:chOff x="1323746" y="2015836"/>
            <a:chExt cx="9544508" cy="3293918"/>
          </a:xfrm>
        </p:grpSpPr>
        <p:pic>
          <p:nvPicPr>
            <p:cNvPr id="5" name="Image 4" descr="Une image contenant texte, capture d’écran, Police, diagramme&#10;&#10;Description générée automatiquement">
              <a:extLst>
                <a:ext uri="{FF2B5EF4-FFF2-40B4-BE49-F238E27FC236}">
                  <a16:creationId xmlns:a16="http://schemas.microsoft.com/office/drawing/2014/main" id="{699D415B-9281-7277-C53C-770BB7D2F538}"/>
                </a:ext>
              </a:extLst>
            </p:cNvPr>
            <p:cNvPicPr>
              <a:picLocks noChangeAspect="1"/>
            </p:cNvPicPr>
            <p:nvPr/>
          </p:nvPicPr>
          <p:blipFill rotWithShape="1">
            <a:blip r:embed="rId3">
              <a:extLst>
                <a:ext uri="{28A0092B-C50C-407E-A947-70E740481C1C}">
                  <a14:useLocalDpi xmlns:a14="http://schemas.microsoft.com/office/drawing/2010/main" val="0"/>
                </a:ext>
              </a:extLst>
            </a:blip>
            <a:srcRect t="21045" b="13145"/>
            <a:stretch/>
          </p:blipFill>
          <p:spPr>
            <a:xfrm>
              <a:off x="1323746" y="2015836"/>
              <a:ext cx="9544508" cy="3190009"/>
            </a:xfrm>
            <a:prstGeom prst="rect">
              <a:avLst/>
            </a:prstGeom>
          </p:spPr>
        </p:pic>
        <p:pic>
          <p:nvPicPr>
            <p:cNvPr id="22" name="Image 21" descr="Une image contenant créativité&#10;&#10;Description générée automatiquement avec une confiance faible">
              <a:extLst>
                <a:ext uri="{FF2B5EF4-FFF2-40B4-BE49-F238E27FC236}">
                  <a16:creationId xmlns:a16="http://schemas.microsoft.com/office/drawing/2014/main" id="{46A37B40-FDE2-019E-0D94-0CE7FDB11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447" y="4944629"/>
              <a:ext cx="365125" cy="365125"/>
            </a:xfrm>
            <a:prstGeom prst="rect">
              <a:avLst/>
            </a:prstGeom>
          </p:spPr>
        </p:pic>
      </p:grpSp>
      <p:sp>
        <p:nvSpPr>
          <p:cNvPr id="9" name="Title 1">
            <a:extLst>
              <a:ext uri="{FF2B5EF4-FFF2-40B4-BE49-F238E27FC236}">
                <a16:creationId xmlns:a16="http://schemas.microsoft.com/office/drawing/2014/main" id="{8CB9719E-083B-8344-5BC5-19EE2E4C671F}"/>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cxnSp>
        <p:nvCxnSpPr>
          <p:cNvPr id="3" name="Connecteur droit avec flèche 2">
            <a:extLst>
              <a:ext uri="{FF2B5EF4-FFF2-40B4-BE49-F238E27FC236}">
                <a16:creationId xmlns:a16="http://schemas.microsoft.com/office/drawing/2014/main" id="{C4129CC8-D03E-7585-4ABE-25732694D968}"/>
              </a:ext>
            </a:extLst>
          </p:cNvPr>
          <p:cNvCxnSpPr>
            <a:cxnSpLocks/>
          </p:cNvCxnSpPr>
          <p:nvPr/>
        </p:nvCxnSpPr>
        <p:spPr>
          <a:xfrm flipV="1">
            <a:off x="6431973" y="4634345"/>
            <a:ext cx="1558636" cy="77931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1C201947-E634-18F6-46B2-0D9E9A071DCA}"/>
              </a:ext>
            </a:extLst>
          </p:cNvPr>
          <p:cNvSpPr/>
          <p:nvPr/>
        </p:nvSpPr>
        <p:spPr>
          <a:xfrm>
            <a:off x="7990609" y="4574934"/>
            <a:ext cx="64366" cy="8048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02F41D49-8748-30C5-17D4-DFCCDC19A1D4}"/>
              </a:ext>
            </a:extLst>
          </p:cNvPr>
          <p:cNvSpPr/>
          <p:nvPr/>
        </p:nvSpPr>
        <p:spPr>
          <a:xfrm>
            <a:off x="7174221" y="3546389"/>
            <a:ext cx="1108925" cy="354227"/>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t>Transformers</a:t>
            </a:r>
          </a:p>
        </p:txBody>
      </p:sp>
      <p:cxnSp>
        <p:nvCxnSpPr>
          <p:cNvPr id="12" name="Connecteur droit 11">
            <a:extLst>
              <a:ext uri="{FF2B5EF4-FFF2-40B4-BE49-F238E27FC236}">
                <a16:creationId xmlns:a16="http://schemas.microsoft.com/office/drawing/2014/main" id="{8B49DA84-12D0-032C-7576-E599962324D2}"/>
              </a:ext>
            </a:extLst>
          </p:cNvPr>
          <p:cNvCxnSpPr/>
          <p:nvPr/>
        </p:nvCxnSpPr>
        <p:spPr>
          <a:xfrm>
            <a:off x="7727092" y="3921211"/>
            <a:ext cx="0" cy="314036"/>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17BA7B9E-BAEB-AECB-57AE-20E6171019EE}"/>
              </a:ext>
            </a:extLst>
          </p:cNvPr>
          <p:cNvCxnSpPr>
            <a:cxnSpLocks/>
          </p:cNvCxnSpPr>
          <p:nvPr/>
        </p:nvCxnSpPr>
        <p:spPr>
          <a:xfrm>
            <a:off x="8022792" y="4235247"/>
            <a:ext cx="0" cy="339687"/>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2E28092F-DC7A-6E5E-26C3-9E8EFBD646D5}"/>
              </a:ext>
            </a:extLst>
          </p:cNvPr>
          <p:cNvCxnSpPr>
            <a:cxnSpLocks/>
          </p:cNvCxnSpPr>
          <p:nvPr/>
        </p:nvCxnSpPr>
        <p:spPr>
          <a:xfrm>
            <a:off x="7727092" y="4235247"/>
            <a:ext cx="295700" cy="0"/>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B9FC3995-5D32-6F05-CD9A-E3AB8C7BE60D}"/>
              </a:ext>
            </a:extLst>
          </p:cNvPr>
          <p:cNvSpPr txBox="1"/>
          <p:nvPr/>
        </p:nvSpPr>
        <p:spPr>
          <a:xfrm>
            <a:off x="4919659" y="5413664"/>
            <a:ext cx="2626277" cy="523220"/>
          </a:xfrm>
          <a:prstGeom prst="rect">
            <a:avLst/>
          </a:prstGeom>
          <a:noFill/>
        </p:spPr>
        <p:txBody>
          <a:bodyPr wrap="square" rtlCol="0">
            <a:spAutoFit/>
          </a:bodyPr>
          <a:lstStyle/>
          <a:p>
            <a:r>
              <a:rPr lang="fr-FR" sz="1400" i="1" dirty="0"/>
              <a:t>« Attention Is All You Need » </a:t>
            </a:r>
          </a:p>
          <a:p>
            <a:pPr algn="ctr"/>
            <a:r>
              <a:rPr lang="fr-FR" sz="1400" dirty="0"/>
              <a:t>2017</a:t>
            </a:r>
          </a:p>
        </p:txBody>
      </p:sp>
    </p:spTree>
    <p:extLst>
      <p:ext uri="{BB962C8B-B14F-4D97-AF65-F5344CB8AC3E}">
        <p14:creationId xmlns:p14="http://schemas.microsoft.com/office/powerpoint/2010/main" val="3507426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7B1866-E4B8-5B22-CE42-30FBB3383438}"/>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DBAE7531-B488-FD2F-0C2F-6322720B856F}"/>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CC7A453D-E59B-A8E3-2CF1-06ACA26BF14E}"/>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FD29F582-7E80-1ED9-FD68-791014BA3B21}"/>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DBE19DC7-4C33-DC3D-4A5F-48F754E89619}"/>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1</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6AAB7184-6A20-ED2B-9BD9-3AE761AA3215}"/>
                  </a:ext>
                </a:extLst>
              </p:cNvPr>
              <p:cNvSpPr txBox="1"/>
              <p:nvPr/>
            </p:nvSpPr>
            <p:spPr>
              <a:xfrm>
                <a:off x="2415665" y="1687963"/>
                <a:ext cx="396371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en-US" sz="4000" b="1" i="0" u="none" strike="noStrike" kern="1200" cap="none" spc="0" normalizeH="0" baseline="0" noProof="0" dirty="0">
                    <a:ln>
                      <a:noFill/>
                    </a:ln>
                    <a:solidFill>
                      <a:srgbClr val="DEB35C"/>
                    </a:solidFill>
                    <a:effectLst/>
                    <a:uLnTx/>
                    <a:uFillTx/>
                    <a:latin typeface="Century Gothic" panose="020F0302020204030204"/>
                    <a:ea typeface="+mn-ea"/>
                    <a:cs typeface="+mn-cs"/>
                  </a:rPr>
                  <a:t>Introduction</a:t>
                </a:r>
                <a:endParaRPr lang="fr-FR" sz="4000" dirty="0"/>
              </a:p>
            </p:txBody>
          </p:sp>
        </p:grpSp>
        <p:grpSp>
          <p:nvGrpSpPr>
            <p:cNvPr id="17" name="Groupe 16">
              <a:extLst>
                <a:ext uri="{FF2B5EF4-FFF2-40B4-BE49-F238E27FC236}">
                  <a16:creationId xmlns:a16="http://schemas.microsoft.com/office/drawing/2014/main" id="{A4B0CC71-1A4D-18D9-DCE3-47E825C2CBC4}"/>
                </a:ext>
              </a:extLst>
            </p:cNvPr>
            <p:cNvGrpSpPr/>
            <p:nvPr/>
          </p:nvGrpSpPr>
          <p:grpSpPr>
            <a:xfrm>
              <a:off x="2265015" y="2449059"/>
              <a:ext cx="8359600" cy="2914012"/>
              <a:chOff x="2265015" y="2449059"/>
              <a:chExt cx="8359600" cy="2914012"/>
            </a:xfrm>
          </p:grpSpPr>
          <p:sp>
            <p:nvSpPr>
              <p:cNvPr id="3" name="Rectangle: Rounded Corners 2">
                <a:extLst>
                  <a:ext uri="{FF2B5EF4-FFF2-40B4-BE49-F238E27FC236}">
                    <a16:creationId xmlns:a16="http://schemas.microsoft.com/office/drawing/2014/main" id="{B8149D74-FFB7-3E8F-DE99-F6E1FC3B7439}"/>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BA56AE73-FF66-C0A2-A112-CC1659862DAA}"/>
                  </a:ext>
                </a:extLst>
              </p:cNvPr>
              <p:cNvGrpSpPr/>
              <p:nvPr/>
            </p:nvGrpSpPr>
            <p:grpSpPr>
              <a:xfrm>
                <a:off x="2756859" y="2726387"/>
                <a:ext cx="7669997" cy="2636684"/>
                <a:chOff x="7220039" y="4980250"/>
                <a:chExt cx="4484045" cy="2636684"/>
              </a:xfrm>
            </p:grpSpPr>
            <p:sp>
              <p:nvSpPr>
                <p:cNvPr id="11" name="TextBox 10">
                  <a:extLst>
                    <a:ext uri="{FF2B5EF4-FFF2-40B4-BE49-F238E27FC236}">
                      <a16:creationId xmlns:a16="http://schemas.microsoft.com/office/drawing/2014/main" id="{49B6E685-58F9-5EB6-89C8-D8A497DCF3E3}"/>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CD04640E-034D-CC70-5F79-C9ABF27896F2}"/>
                    </a:ext>
                  </a:extLst>
                </p:cNvPr>
                <p:cNvSpPr/>
                <p:nvPr/>
              </p:nvSpPr>
              <p:spPr>
                <a:xfrm>
                  <a:off x="7220039" y="4980250"/>
                  <a:ext cx="4484045" cy="263668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Définition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err="1">
                      <a:solidFill>
                        <a:srgbClr val="44546A"/>
                      </a:solidFill>
                      <a:latin typeface="Century Gothic" panose="020F0302020204030204"/>
                    </a:rPr>
                    <a:t>Supervised</a:t>
                  </a:r>
                  <a:r>
                    <a:rPr lang="fr-FR" sz="1400" b="1" dirty="0">
                      <a:solidFill>
                        <a:srgbClr val="44546A"/>
                      </a:solidFill>
                      <a:latin typeface="Century Gothic" panose="020F0302020204030204"/>
                    </a:rPr>
                    <a:t> / </a:t>
                  </a:r>
                  <a:r>
                    <a:rPr lang="fr-FR" sz="1400" b="1" dirty="0" err="1">
                      <a:solidFill>
                        <a:srgbClr val="44546A"/>
                      </a:solidFill>
                      <a:latin typeface="Century Gothic" panose="020F0302020204030204"/>
                    </a:rPr>
                    <a:t>Unsupervised</a:t>
                  </a:r>
                  <a:endParaRPr lang="fr-FR" sz="1400" b="1" dirty="0">
                    <a:solidFill>
                      <a:srgbClr val="44546A"/>
                    </a:solidFill>
                    <a:latin typeface="Century Gothic" panose="020F0302020204030204"/>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err="1">
                      <a:solidFill>
                        <a:srgbClr val="44546A"/>
                      </a:solidFill>
                      <a:latin typeface="Century Gothic" panose="020F0302020204030204"/>
                    </a:rPr>
                    <a:t>Deep</a:t>
                  </a:r>
                  <a:r>
                    <a:rPr lang="fr-FR" sz="1400" b="1" dirty="0">
                      <a:solidFill>
                        <a:srgbClr val="44546A"/>
                      </a:solidFill>
                      <a:latin typeface="Century Gothic" panose="020F0302020204030204"/>
                    </a:rPr>
                    <a:t> Learning</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err="1">
                      <a:solidFill>
                        <a:srgbClr val="44546A"/>
                      </a:solidFill>
                      <a:latin typeface="Century Gothic" panose="020F0302020204030204"/>
                    </a:rPr>
                    <a:t>Generative</a:t>
                  </a:r>
                  <a:r>
                    <a:rPr lang="fr-FR" sz="1400" b="1" dirty="0">
                      <a:solidFill>
                        <a:srgbClr val="44546A"/>
                      </a:solidFill>
                      <a:latin typeface="Century Gothic" panose="020F0302020204030204"/>
                    </a:rPr>
                    <a:t> AI</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Hallucinations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Applications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spTree>
    <p:extLst>
      <p:ext uri="{BB962C8B-B14F-4D97-AF65-F5344CB8AC3E}">
        <p14:creationId xmlns:p14="http://schemas.microsoft.com/office/powerpoint/2010/main" val="2096304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4EB64-0329-3B49-CD5E-3E762B5453B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B9AF879-842C-83B4-90F9-6CDA4E1C32FA}"/>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796B638B-3DDF-4037-86C7-614A29D19FE2}"/>
              </a:ext>
            </a:extLst>
          </p:cNvPr>
          <p:cNvGrpSpPr/>
          <p:nvPr/>
        </p:nvGrpSpPr>
        <p:grpSpPr>
          <a:xfrm>
            <a:off x="1186469" y="1690688"/>
            <a:ext cx="5750041" cy="3269239"/>
            <a:chOff x="1282004" y="1517419"/>
            <a:chExt cx="5750041" cy="3269239"/>
          </a:xfrm>
        </p:grpSpPr>
        <p:grpSp>
          <p:nvGrpSpPr>
            <p:cNvPr id="18" name="Groupe 17">
              <a:extLst>
                <a:ext uri="{FF2B5EF4-FFF2-40B4-BE49-F238E27FC236}">
                  <a16:creationId xmlns:a16="http://schemas.microsoft.com/office/drawing/2014/main" id="{33D92466-609D-4698-5684-ADA4E5FCEB53}"/>
                </a:ext>
              </a:extLst>
            </p:cNvPr>
            <p:cNvGrpSpPr/>
            <p:nvPr/>
          </p:nvGrpSpPr>
          <p:grpSpPr>
            <a:xfrm>
              <a:off x="1282004" y="1517419"/>
              <a:ext cx="5750041" cy="3269239"/>
              <a:chOff x="1282004" y="1517419"/>
              <a:chExt cx="5750041" cy="3269239"/>
            </a:xfrm>
          </p:grpSpPr>
          <p:sp>
            <p:nvSpPr>
              <p:cNvPr id="37" name="Rectangle: Rounded Corners 36">
                <a:extLst>
                  <a:ext uri="{FF2B5EF4-FFF2-40B4-BE49-F238E27FC236}">
                    <a16:creationId xmlns:a16="http://schemas.microsoft.com/office/drawing/2014/main" id="{B00F81B2-CF5C-6CAA-F56C-83BFA9E74396}"/>
                  </a:ext>
                </a:extLst>
              </p:cNvPr>
              <p:cNvSpPr/>
              <p:nvPr/>
            </p:nvSpPr>
            <p:spPr>
              <a:xfrm>
                <a:off x="1923069" y="1517419"/>
                <a:ext cx="5108976" cy="326923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5ACEEBD5-76F1-B902-9D58-F536ED904BAB}"/>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2</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CA317720-BFDD-57C1-3582-42C4AD307228}"/>
                  </a:ext>
                </a:extLst>
              </p:cNvPr>
              <p:cNvSpPr txBox="1"/>
              <p:nvPr/>
            </p:nvSpPr>
            <p:spPr>
              <a:xfrm>
                <a:off x="2415665" y="1687963"/>
                <a:ext cx="223822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a:solidFill>
                      <a:srgbClr val="DEB35C"/>
                    </a:solidFill>
                    <a:latin typeface="Century Gothic" panose="020F0302020204030204"/>
                  </a:rPr>
                  <a:t>LLM</a:t>
                </a:r>
                <a:endParaRPr lang="fr-FR" sz="4000" dirty="0"/>
              </a:p>
            </p:txBody>
          </p:sp>
        </p:grpSp>
        <p:grpSp>
          <p:nvGrpSpPr>
            <p:cNvPr id="17" name="Groupe 16">
              <a:extLst>
                <a:ext uri="{FF2B5EF4-FFF2-40B4-BE49-F238E27FC236}">
                  <a16:creationId xmlns:a16="http://schemas.microsoft.com/office/drawing/2014/main" id="{0DEF125D-28DE-97A9-29DD-9E5937C73511}"/>
                </a:ext>
              </a:extLst>
            </p:cNvPr>
            <p:cNvGrpSpPr/>
            <p:nvPr/>
          </p:nvGrpSpPr>
          <p:grpSpPr>
            <a:xfrm>
              <a:off x="2265015" y="2449059"/>
              <a:ext cx="4425284" cy="1968145"/>
              <a:chOff x="2265015" y="2449059"/>
              <a:chExt cx="4425284" cy="1968145"/>
            </a:xfrm>
          </p:grpSpPr>
          <p:sp>
            <p:nvSpPr>
              <p:cNvPr id="3" name="Rectangle: Rounded Corners 2">
                <a:extLst>
                  <a:ext uri="{FF2B5EF4-FFF2-40B4-BE49-F238E27FC236}">
                    <a16:creationId xmlns:a16="http://schemas.microsoft.com/office/drawing/2014/main" id="{33123643-9BFA-1C37-7CCD-C6551BB89ABD}"/>
                  </a:ext>
                </a:extLst>
              </p:cNvPr>
              <p:cNvSpPr/>
              <p:nvPr/>
            </p:nvSpPr>
            <p:spPr>
              <a:xfrm>
                <a:off x="2265015" y="2449059"/>
                <a:ext cx="4425284" cy="196814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19BCF006-FD76-39EC-E900-0CF73374F990}"/>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2" name="Rectangle 1">
            <a:extLst>
              <a:ext uri="{FF2B5EF4-FFF2-40B4-BE49-F238E27FC236}">
                <a16:creationId xmlns:a16="http://schemas.microsoft.com/office/drawing/2014/main" id="{AFB16EFC-0D6D-8A0A-332A-43A29B1D4604}"/>
              </a:ext>
            </a:extLst>
          </p:cNvPr>
          <p:cNvSpPr/>
          <p:nvPr/>
        </p:nvSpPr>
        <p:spPr>
          <a:xfrm>
            <a:off x="2661324" y="2899656"/>
            <a:ext cx="3813367" cy="134402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id-ID"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Méchanisme</a:t>
            </a:r>
            <a:r>
              <a:rPr kumimoji="0" lang="id-ID" sz="1400" b="1"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d’attention</a:t>
            </a:r>
            <a:endParaRPr lang="id-ID" sz="1400" b="1" dirty="0">
              <a:solidFill>
                <a:srgbClr val="44546A"/>
              </a:solidFill>
              <a:latin typeface="Century Gothic" panose="020F0302020204030204"/>
            </a:endParaRPr>
          </a:p>
          <a:p>
            <a:pPr marR="0" lvl="0" algn="l" defTabSz="914400" rtl="0" eaLnBrk="1" fontAlgn="auto" latinLnBrk="0" hangingPunct="1">
              <a:lnSpc>
                <a:spcPct val="150000"/>
              </a:lnSpc>
              <a:spcBef>
                <a:spcPts val="0"/>
              </a:spcBef>
              <a:spcAft>
                <a:spcPts val="0"/>
              </a:spcAft>
              <a:buClrTx/>
              <a:buSzTx/>
              <a:tabLst/>
              <a:defRPr/>
            </a:pP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C’est</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un</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méchanisme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qui</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permet</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de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porter</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une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attention</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particulière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à</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une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partie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d’une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phrase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p>
        </p:txBody>
      </p:sp>
    </p:spTree>
    <p:extLst>
      <p:ext uri="{BB962C8B-B14F-4D97-AF65-F5344CB8AC3E}">
        <p14:creationId xmlns:p14="http://schemas.microsoft.com/office/powerpoint/2010/main" val="1278192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6E58E-0B2D-C6BA-9796-3795C445C57D}"/>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DEDCBA8B-7878-54F7-02FB-41D4361711DF}"/>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18BA5AC2-C7A3-7AD5-4BE2-E62C076D14CD}"/>
              </a:ext>
            </a:extLst>
          </p:cNvPr>
          <p:cNvGrpSpPr/>
          <p:nvPr/>
        </p:nvGrpSpPr>
        <p:grpSpPr>
          <a:xfrm>
            <a:off x="1186469" y="1690688"/>
            <a:ext cx="5750041" cy="3269239"/>
            <a:chOff x="1282004" y="1517419"/>
            <a:chExt cx="5750041" cy="3269239"/>
          </a:xfrm>
        </p:grpSpPr>
        <p:grpSp>
          <p:nvGrpSpPr>
            <p:cNvPr id="18" name="Groupe 17">
              <a:extLst>
                <a:ext uri="{FF2B5EF4-FFF2-40B4-BE49-F238E27FC236}">
                  <a16:creationId xmlns:a16="http://schemas.microsoft.com/office/drawing/2014/main" id="{A6FFCB0A-4FFF-4641-A8B5-178A2150E5FD}"/>
                </a:ext>
              </a:extLst>
            </p:cNvPr>
            <p:cNvGrpSpPr/>
            <p:nvPr/>
          </p:nvGrpSpPr>
          <p:grpSpPr>
            <a:xfrm>
              <a:off x="1282004" y="1517419"/>
              <a:ext cx="5750041" cy="3269239"/>
              <a:chOff x="1282004" y="1517419"/>
              <a:chExt cx="5750041" cy="3269239"/>
            </a:xfrm>
          </p:grpSpPr>
          <p:sp>
            <p:nvSpPr>
              <p:cNvPr id="37" name="Rectangle: Rounded Corners 36">
                <a:extLst>
                  <a:ext uri="{FF2B5EF4-FFF2-40B4-BE49-F238E27FC236}">
                    <a16:creationId xmlns:a16="http://schemas.microsoft.com/office/drawing/2014/main" id="{6DA2188F-6505-9793-8744-98971994F4B9}"/>
                  </a:ext>
                </a:extLst>
              </p:cNvPr>
              <p:cNvSpPr/>
              <p:nvPr/>
            </p:nvSpPr>
            <p:spPr>
              <a:xfrm>
                <a:off x="1923069" y="1517419"/>
                <a:ext cx="5108976" cy="326923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7C465A8D-EAEA-15F1-1435-1557660D970B}"/>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2</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9AF8A4B3-260E-5F01-8504-586B9445BE76}"/>
                  </a:ext>
                </a:extLst>
              </p:cNvPr>
              <p:cNvSpPr txBox="1"/>
              <p:nvPr/>
            </p:nvSpPr>
            <p:spPr>
              <a:xfrm>
                <a:off x="2415665" y="1687963"/>
                <a:ext cx="223822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a:solidFill>
                      <a:srgbClr val="DEB35C"/>
                    </a:solidFill>
                    <a:latin typeface="Century Gothic" panose="020F0302020204030204"/>
                  </a:rPr>
                  <a:t>LLM</a:t>
                </a:r>
                <a:endParaRPr lang="fr-FR" sz="4000" dirty="0"/>
              </a:p>
            </p:txBody>
          </p:sp>
        </p:grpSp>
        <p:grpSp>
          <p:nvGrpSpPr>
            <p:cNvPr id="17" name="Groupe 16">
              <a:extLst>
                <a:ext uri="{FF2B5EF4-FFF2-40B4-BE49-F238E27FC236}">
                  <a16:creationId xmlns:a16="http://schemas.microsoft.com/office/drawing/2014/main" id="{0DE6EEFE-CC41-FACC-75A7-2A03DE92E319}"/>
                </a:ext>
              </a:extLst>
            </p:cNvPr>
            <p:cNvGrpSpPr/>
            <p:nvPr/>
          </p:nvGrpSpPr>
          <p:grpSpPr>
            <a:xfrm>
              <a:off x="2265015" y="2449059"/>
              <a:ext cx="4425284" cy="1968145"/>
              <a:chOff x="2265015" y="2449059"/>
              <a:chExt cx="4425284" cy="1968145"/>
            </a:xfrm>
          </p:grpSpPr>
          <p:sp>
            <p:nvSpPr>
              <p:cNvPr id="3" name="Rectangle: Rounded Corners 2">
                <a:extLst>
                  <a:ext uri="{FF2B5EF4-FFF2-40B4-BE49-F238E27FC236}">
                    <a16:creationId xmlns:a16="http://schemas.microsoft.com/office/drawing/2014/main" id="{3ED6BFD9-EC2A-E4DF-5739-A9B7530257EE}"/>
                  </a:ext>
                </a:extLst>
              </p:cNvPr>
              <p:cNvSpPr/>
              <p:nvPr/>
            </p:nvSpPr>
            <p:spPr>
              <a:xfrm>
                <a:off x="2265015" y="2449059"/>
                <a:ext cx="4425284" cy="196814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FC0B0AA8-F810-A33A-2D63-744EE1E2F10F}"/>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2" name="Rectangle 1">
            <a:extLst>
              <a:ext uri="{FF2B5EF4-FFF2-40B4-BE49-F238E27FC236}">
                <a16:creationId xmlns:a16="http://schemas.microsoft.com/office/drawing/2014/main" id="{510208D9-AD5E-D58E-401F-994AB183C85B}"/>
              </a:ext>
            </a:extLst>
          </p:cNvPr>
          <p:cNvSpPr/>
          <p:nvPr/>
        </p:nvSpPr>
        <p:spPr>
          <a:xfrm>
            <a:off x="2661324" y="2899656"/>
            <a:ext cx="3813367" cy="134402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id-ID"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Méchanisme</a:t>
            </a:r>
            <a:r>
              <a:rPr kumimoji="0" lang="id-ID" sz="1400" b="1"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d’attention</a:t>
            </a:r>
            <a:endParaRPr lang="id-ID" sz="1400" b="1" dirty="0">
              <a:solidFill>
                <a:srgbClr val="44546A"/>
              </a:solidFill>
              <a:latin typeface="Century Gothic" panose="020F0302020204030204"/>
            </a:endParaRPr>
          </a:p>
          <a:p>
            <a:pPr marR="0" lvl="0" algn="l" defTabSz="914400" rtl="0" eaLnBrk="1" fontAlgn="auto" latinLnBrk="0" hangingPunct="1">
              <a:lnSpc>
                <a:spcPct val="150000"/>
              </a:lnSpc>
              <a:spcBef>
                <a:spcPts val="0"/>
              </a:spcBef>
              <a:spcAft>
                <a:spcPts val="0"/>
              </a:spcAft>
              <a:buClrTx/>
              <a:buSzTx/>
              <a:tabLst/>
              <a:defRPr/>
            </a:pP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C’est</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un</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méchanisme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qui</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permet</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de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porter</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une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attention</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particulière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à</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une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partie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d’une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phrase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p>
        </p:txBody>
      </p:sp>
      <p:pic>
        <p:nvPicPr>
          <p:cNvPr id="7" name="Image 6" descr="Une image contenant texte, capture d’écran, Police, nombre&#10;&#10;Description générée automatiquement">
            <a:extLst>
              <a:ext uri="{FF2B5EF4-FFF2-40B4-BE49-F238E27FC236}">
                <a16:creationId xmlns:a16="http://schemas.microsoft.com/office/drawing/2014/main" id="{8CDF8A2F-4F8B-E11D-25DE-986563897D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4" r="39662" b="10942"/>
          <a:stretch/>
        </p:blipFill>
        <p:spPr>
          <a:xfrm>
            <a:off x="7278456" y="1814945"/>
            <a:ext cx="4689764" cy="3228110"/>
          </a:xfrm>
          <a:prstGeom prst="rect">
            <a:avLst/>
          </a:prstGeom>
        </p:spPr>
      </p:pic>
      <p:sp>
        <p:nvSpPr>
          <p:cNvPr id="8" name="Rectangle : coins arrondis 7">
            <a:extLst>
              <a:ext uri="{FF2B5EF4-FFF2-40B4-BE49-F238E27FC236}">
                <a16:creationId xmlns:a16="http://schemas.microsoft.com/office/drawing/2014/main" id="{91A486F6-9D0C-54A4-A6CA-9D2D0A1E9810}"/>
              </a:ext>
            </a:extLst>
          </p:cNvPr>
          <p:cNvSpPr/>
          <p:nvPr/>
        </p:nvSpPr>
        <p:spPr>
          <a:xfrm>
            <a:off x="7516134" y="2099277"/>
            <a:ext cx="2399942" cy="249382"/>
          </a:xfrm>
          <a:prstGeom prst="roundRect">
            <a:avLst/>
          </a:prstGeom>
          <a:solidFill>
            <a:srgbClr val="D6DD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lumMod val="85000"/>
                    <a:lumOff val="15000"/>
                  </a:schemeClr>
                </a:solidFill>
              </a:rPr>
              <a:t>The </a:t>
            </a:r>
            <a:r>
              <a:rPr lang="fr-FR" sz="1200" b="1" dirty="0">
                <a:solidFill>
                  <a:srgbClr val="FF0000"/>
                </a:solidFill>
              </a:rPr>
              <a:t>black cat </a:t>
            </a:r>
            <a:r>
              <a:rPr lang="fr-FR" sz="1200" dirty="0" err="1">
                <a:solidFill>
                  <a:schemeClr val="tx1">
                    <a:lumMod val="85000"/>
                    <a:lumOff val="15000"/>
                  </a:schemeClr>
                </a:solidFill>
              </a:rPr>
              <a:t>ate</a:t>
            </a:r>
            <a:r>
              <a:rPr lang="fr-FR" sz="1200" dirty="0">
                <a:solidFill>
                  <a:schemeClr val="tx1">
                    <a:lumMod val="85000"/>
                    <a:lumOff val="15000"/>
                  </a:schemeClr>
                </a:solidFill>
              </a:rPr>
              <a:t> the mouse</a:t>
            </a:r>
          </a:p>
        </p:txBody>
      </p:sp>
      <p:sp>
        <p:nvSpPr>
          <p:cNvPr id="10" name="Rectangle : coins arrondis 9">
            <a:extLst>
              <a:ext uri="{FF2B5EF4-FFF2-40B4-BE49-F238E27FC236}">
                <a16:creationId xmlns:a16="http://schemas.microsoft.com/office/drawing/2014/main" id="{C1E12E71-2714-B8B7-5C81-A567E2DA5157}"/>
              </a:ext>
            </a:extLst>
          </p:cNvPr>
          <p:cNvSpPr/>
          <p:nvPr/>
        </p:nvSpPr>
        <p:spPr>
          <a:xfrm>
            <a:off x="9383153" y="4472043"/>
            <a:ext cx="2479964" cy="249382"/>
          </a:xfrm>
          <a:prstGeom prst="roundRect">
            <a:avLst/>
          </a:prstGeom>
          <a:solidFill>
            <a:srgbClr val="F9F0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lumMod val="85000"/>
                    <a:lumOff val="15000"/>
                  </a:schemeClr>
                </a:solidFill>
              </a:rPr>
              <a:t>Le </a:t>
            </a:r>
            <a:r>
              <a:rPr lang="fr-FR" sz="1200" b="1" dirty="0">
                <a:solidFill>
                  <a:srgbClr val="FF0000"/>
                </a:solidFill>
              </a:rPr>
              <a:t>chat noir</a:t>
            </a:r>
            <a:r>
              <a:rPr lang="fr-FR" sz="1200" b="1" dirty="0">
                <a:solidFill>
                  <a:schemeClr val="tx1">
                    <a:lumMod val="85000"/>
                    <a:lumOff val="15000"/>
                  </a:schemeClr>
                </a:solidFill>
              </a:rPr>
              <a:t> </a:t>
            </a:r>
            <a:r>
              <a:rPr lang="fr-FR" sz="1200" dirty="0">
                <a:solidFill>
                  <a:schemeClr val="tx1">
                    <a:lumMod val="85000"/>
                    <a:lumOff val="15000"/>
                  </a:schemeClr>
                </a:solidFill>
              </a:rPr>
              <a:t>a mangé la souris</a:t>
            </a:r>
          </a:p>
        </p:txBody>
      </p:sp>
      <p:sp>
        <p:nvSpPr>
          <p:cNvPr id="12" name="Rectangle 11">
            <a:extLst>
              <a:ext uri="{FF2B5EF4-FFF2-40B4-BE49-F238E27FC236}">
                <a16:creationId xmlns:a16="http://schemas.microsoft.com/office/drawing/2014/main" id="{5418B415-63B0-EE59-4EAE-26BF44234CAA}"/>
              </a:ext>
            </a:extLst>
          </p:cNvPr>
          <p:cNvSpPr/>
          <p:nvPr/>
        </p:nvSpPr>
        <p:spPr>
          <a:xfrm>
            <a:off x="9057854" y="2921450"/>
            <a:ext cx="1130968" cy="288758"/>
          </a:xfrm>
          <a:prstGeom prst="rect">
            <a:avLst/>
          </a:prstGeom>
          <a:solidFill>
            <a:srgbClr val="EEEF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accent1"/>
                </a:solidFill>
              </a:rPr>
              <a:t>Mécanisme d’attention</a:t>
            </a:r>
          </a:p>
        </p:txBody>
      </p:sp>
      <p:sp>
        <p:nvSpPr>
          <p:cNvPr id="14" name="Rectangle : coins arrondis 13">
            <a:extLst>
              <a:ext uri="{FF2B5EF4-FFF2-40B4-BE49-F238E27FC236}">
                <a16:creationId xmlns:a16="http://schemas.microsoft.com/office/drawing/2014/main" id="{250D31B5-5ADC-5E54-9688-274061DA2521}"/>
              </a:ext>
            </a:extLst>
          </p:cNvPr>
          <p:cNvSpPr/>
          <p:nvPr/>
        </p:nvSpPr>
        <p:spPr>
          <a:xfrm>
            <a:off x="9465331" y="3387459"/>
            <a:ext cx="270624" cy="274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4640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7B1866-E4B8-5B22-CE42-30FBB3383438}"/>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DBAE7531-B488-FD2F-0C2F-6322720B856F}"/>
              </a:ext>
            </a:extLst>
          </p:cNvPr>
          <p:cNvGrpSpPr/>
          <p:nvPr/>
        </p:nvGrpSpPr>
        <p:grpSpPr>
          <a:xfrm>
            <a:off x="1186469" y="1690688"/>
            <a:ext cx="9342611" cy="4729990"/>
            <a:chOff x="1282004" y="1517419"/>
            <a:chExt cx="9342611" cy="4729990"/>
          </a:xfrm>
        </p:grpSpPr>
        <p:grpSp>
          <p:nvGrpSpPr>
            <p:cNvPr id="18" name="Groupe 17">
              <a:extLst>
                <a:ext uri="{FF2B5EF4-FFF2-40B4-BE49-F238E27FC236}">
                  <a16:creationId xmlns:a16="http://schemas.microsoft.com/office/drawing/2014/main" id="{CC7A453D-E59B-A8E3-2CF1-06ACA26BF14E}"/>
                </a:ext>
              </a:extLst>
            </p:cNvPr>
            <p:cNvGrpSpPr/>
            <p:nvPr/>
          </p:nvGrpSpPr>
          <p:grpSpPr>
            <a:xfrm>
              <a:off x="1282004" y="1517419"/>
              <a:ext cx="9342611" cy="4729990"/>
              <a:chOff x="1282004" y="1517419"/>
              <a:chExt cx="9342611" cy="4729990"/>
            </a:xfrm>
          </p:grpSpPr>
          <p:sp>
            <p:nvSpPr>
              <p:cNvPr id="37" name="Rectangle: Rounded Corners 36">
                <a:extLst>
                  <a:ext uri="{FF2B5EF4-FFF2-40B4-BE49-F238E27FC236}">
                    <a16:creationId xmlns:a16="http://schemas.microsoft.com/office/drawing/2014/main" id="{FD29F582-7E80-1ED9-FD68-791014BA3B21}"/>
                  </a:ext>
                </a:extLst>
              </p:cNvPr>
              <p:cNvSpPr/>
              <p:nvPr/>
            </p:nvSpPr>
            <p:spPr>
              <a:xfrm>
                <a:off x="1923068" y="1517419"/>
                <a:ext cx="8701547" cy="47299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DBE19DC7-4C33-DC3D-4A5F-48F754E89619}"/>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2</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6AAB7184-6A20-ED2B-9BD9-3AE761AA3215}"/>
                  </a:ext>
                </a:extLst>
              </p:cNvPr>
              <p:cNvSpPr txBox="1"/>
              <p:nvPr/>
            </p:nvSpPr>
            <p:spPr>
              <a:xfrm>
                <a:off x="2415665" y="1687963"/>
                <a:ext cx="223822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a:solidFill>
                      <a:srgbClr val="DEB35C"/>
                    </a:solidFill>
                    <a:latin typeface="Century Gothic" panose="020F0302020204030204"/>
                  </a:rPr>
                  <a:t>LLM</a:t>
                </a:r>
                <a:endParaRPr lang="fr-FR" sz="4000" dirty="0"/>
              </a:p>
            </p:txBody>
          </p:sp>
        </p:grpSp>
        <p:grpSp>
          <p:nvGrpSpPr>
            <p:cNvPr id="17" name="Groupe 16">
              <a:extLst>
                <a:ext uri="{FF2B5EF4-FFF2-40B4-BE49-F238E27FC236}">
                  <a16:creationId xmlns:a16="http://schemas.microsoft.com/office/drawing/2014/main" id="{A4B0CC71-1A4D-18D9-DCE3-47E825C2CBC4}"/>
                </a:ext>
              </a:extLst>
            </p:cNvPr>
            <p:cNvGrpSpPr/>
            <p:nvPr/>
          </p:nvGrpSpPr>
          <p:grpSpPr>
            <a:xfrm>
              <a:off x="2265015" y="2449059"/>
              <a:ext cx="8359600" cy="3560343"/>
              <a:chOff x="2265015" y="2449059"/>
              <a:chExt cx="8359600" cy="3560343"/>
            </a:xfrm>
          </p:grpSpPr>
          <p:sp>
            <p:nvSpPr>
              <p:cNvPr id="3" name="Rectangle: Rounded Corners 2">
                <a:extLst>
                  <a:ext uri="{FF2B5EF4-FFF2-40B4-BE49-F238E27FC236}">
                    <a16:creationId xmlns:a16="http://schemas.microsoft.com/office/drawing/2014/main" id="{B8149D74-FFB7-3E8F-DE99-F6E1FC3B7439}"/>
                  </a:ext>
                </a:extLst>
              </p:cNvPr>
              <p:cNvSpPr/>
              <p:nvPr/>
            </p:nvSpPr>
            <p:spPr>
              <a:xfrm>
                <a:off x="2265015" y="2449059"/>
                <a:ext cx="8359600" cy="356034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49B6E685-58F9-5EB6-89C8-D8A497DCF3E3}"/>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2" name="Rectangle 1">
            <a:extLst>
              <a:ext uri="{FF2B5EF4-FFF2-40B4-BE49-F238E27FC236}">
                <a16:creationId xmlns:a16="http://schemas.microsoft.com/office/drawing/2014/main" id="{BA0A9056-C320-5A7D-0788-7447D483E634}"/>
              </a:ext>
            </a:extLst>
          </p:cNvPr>
          <p:cNvSpPr/>
          <p:nvPr/>
        </p:nvSpPr>
        <p:spPr>
          <a:xfrm>
            <a:off x="2661324" y="2899656"/>
            <a:ext cx="7669997" cy="2636684"/>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id-ID"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Transformers</a:t>
            </a:r>
            <a:endParaRPr lang="id-ID" sz="1400" b="1" dirty="0">
              <a:solidFill>
                <a:srgbClr val="44546A"/>
              </a:solidFill>
              <a:latin typeface="Century Gothic" panose="020F0302020204030204"/>
            </a:endParaRPr>
          </a:p>
          <a:p>
            <a:pPr marR="0" lvl="0" algn="l" defTabSz="914400" rtl="0" eaLnBrk="1" fontAlgn="auto" latinLnBrk="0" hangingPunct="1">
              <a:lnSpc>
                <a:spcPct val="150000"/>
              </a:lnSpc>
              <a:spcBef>
                <a:spcPts val="0"/>
              </a:spcBef>
              <a:spcAft>
                <a:spcPts val="0"/>
              </a:spcAft>
              <a:buClrTx/>
              <a:buSzTx/>
              <a:tabLst/>
              <a:defRPr/>
            </a:pP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L’architecture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Transformers</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a</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été</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introduite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par </a:t>
            </a:r>
            <a:r>
              <a:rPr kumimoji="0" lang="id-ID" sz="1400" i="1" u="none" strike="noStrike" kern="1200" cap="none" spc="0" normalizeH="0" baseline="0" noProof="0" dirty="0" err="1">
                <a:ln>
                  <a:noFill/>
                </a:ln>
                <a:solidFill>
                  <a:srgbClr val="44546A"/>
                </a:solidFill>
                <a:effectLst/>
                <a:uLnTx/>
                <a:uFillTx/>
                <a:latin typeface="Century Gothic" panose="020F0302020204030204"/>
                <a:ea typeface="+mn-ea"/>
                <a:cs typeface="+mn-cs"/>
              </a:rPr>
              <a:t>Vaswani</a:t>
            </a:r>
            <a:r>
              <a:rPr kumimoji="0" lang="id-ID" sz="1400" i="1"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1" u="none" strike="noStrike" kern="1200" cap="none" spc="0" normalizeH="0" baseline="0" noProof="0" dirty="0" err="1">
                <a:ln>
                  <a:noFill/>
                </a:ln>
                <a:solidFill>
                  <a:srgbClr val="44546A"/>
                </a:solidFill>
                <a:effectLst/>
                <a:uLnTx/>
                <a:uFillTx/>
                <a:latin typeface="Century Gothic" panose="020F0302020204030204"/>
                <a:ea typeface="+mn-ea"/>
                <a:cs typeface="+mn-cs"/>
              </a:rPr>
              <a:t>et</a:t>
            </a:r>
            <a:r>
              <a:rPr kumimoji="0" lang="id-ID" sz="1400" i="1"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1" u="none" strike="noStrike" kern="1200" cap="none" spc="0" normalizeH="0" baseline="0" noProof="0" dirty="0" err="1">
                <a:ln>
                  <a:noFill/>
                </a:ln>
                <a:solidFill>
                  <a:srgbClr val="44546A"/>
                </a:solidFill>
                <a:effectLst/>
                <a:uLnTx/>
                <a:uFillTx/>
                <a:latin typeface="Century Gothic" panose="020F0302020204030204"/>
                <a:ea typeface="+mn-ea"/>
                <a:cs typeface="+mn-cs"/>
              </a:rPr>
              <a:t>al.</a:t>
            </a:r>
            <a:r>
              <a:rPr kumimoji="0" lang="id-ID" sz="1400" i="1"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en</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2017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et</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permet</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de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meilleurs</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résultats</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de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NLP. Un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transformer</a:t>
            </a:r>
            <a:r>
              <a:rPr lang="id-ID" sz="1400" dirty="0">
                <a:solidFill>
                  <a:srgbClr val="44546A"/>
                </a:solidFill>
                <a:latin typeface="Century Gothic" panose="020F0302020204030204"/>
              </a:rPr>
              <a:t> </a:t>
            </a:r>
            <a:r>
              <a:rPr lang="id-ID" sz="1400" dirty="0" err="1">
                <a:solidFill>
                  <a:srgbClr val="44546A"/>
                </a:solidFill>
                <a:latin typeface="Century Gothic" panose="020F0302020204030204"/>
              </a:rPr>
              <a:t>se</a:t>
            </a:r>
            <a:r>
              <a:rPr lang="id-ID" sz="1400" dirty="0">
                <a:solidFill>
                  <a:srgbClr val="44546A"/>
                </a:solidFill>
                <a:latin typeface="Century Gothic" panose="020F0302020204030204"/>
              </a:rPr>
              <a:t> </a:t>
            </a:r>
            <a:r>
              <a:rPr lang="id-ID" sz="1400" dirty="0" err="1">
                <a:solidFill>
                  <a:srgbClr val="44546A"/>
                </a:solidFill>
                <a:latin typeface="Century Gothic" panose="020F0302020204030204"/>
              </a:rPr>
              <a:t>compose</a:t>
            </a:r>
            <a:r>
              <a:rPr lang="id-ID" sz="1400" dirty="0">
                <a:solidFill>
                  <a:srgbClr val="44546A"/>
                </a:solidFill>
                <a:latin typeface="Century Gothic" panose="020F0302020204030204"/>
              </a:rPr>
              <a:t> </a:t>
            </a:r>
            <a:r>
              <a:rPr lang="id-ID" sz="1400" dirty="0" err="1">
                <a:solidFill>
                  <a:srgbClr val="44546A"/>
                </a:solidFill>
                <a:latin typeface="Century Gothic" panose="020F0302020204030204"/>
              </a:rPr>
              <a:t>des</a:t>
            </a:r>
            <a:r>
              <a:rPr lang="id-ID" sz="1400" dirty="0">
                <a:solidFill>
                  <a:srgbClr val="44546A"/>
                </a:solidFill>
                <a:latin typeface="Century Gothic" panose="020F0302020204030204"/>
              </a:rPr>
              <a:t> </a:t>
            </a:r>
            <a:r>
              <a:rPr lang="id-ID" sz="1400" dirty="0" err="1">
                <a:solidFill>
                  <a:srgbClr val="44546A"/>
                </a:solidFill>
                <a:latin typeface="Century Gothic" panose="020F0302020204030204"/>
              </a:rPr>
              <a:t>éléments</a:t>
            </a:r>
            <a:r>
              <a:rPr lang="id-ID" sz="1400" dirty="0">
                <a:solidFill>
                  <a:srgbClr val="44546A"/>
                </a:solidFill>
                <a:latin typeface="Century Gothic" panose="020F0302020204030204"/>
              </a:rPr>
              <a:t> </a:t>
            </a:r>
            <a:r>
              <a:rPr lang="id-ID" sz="1400" dirty="0" err="1">
                <a:solidFill>
                  <a:srgbClr val="44546A"/>
                </a:solidFill>
                <a:latin typeface="Century Gothic" panose="020F0302020204030204"/>
              </a:rPr>
              <a:t>suivants</a:t>
            </a:r>
            <a:r>
              <a:rPr lang="id-ID" sz="1400" dirty="0">
                <a:solidFill>
                  <a:srgbClr val="44546A"/>
                </a:solidFill>
                <a:latin typeface="Century Gothic" panose="020F0302020204030204"/>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id-ID" sz="1400" b="1" u="sng" dirty="0" err="1">
                <a:solidFill>
                  <a:srgbClr val="44546A"/>
                </a:solidFill>
                <a:latin typeface="Century Gothic" panose="020F0302020204030204"/>
              </a:rPr>
              <a:t>Mécanisme</a:t>
            </a:r>
            <a:r>
              <a:rPr lang="id-ID" sz="1400" b="1" u="sng" dirty="0">
                <a:solidFill>
                  <a:srgbClr val="44546A"/>
                </a:solidFill>
                <a:latin typeface="Century Gothic" panose="020F0302020204030204"/>
              </a:rPr>
              <a:t> </a:t>
            </a:r>
            <a:r>
              <a:rPr lang="id-ID" sz="1400" b="1" u="sng" dirty="0" err="1">
                <a:solidFill>
                  <a:srgbClr val="44546A"/>
                </a:solidFill>
                <a:latin typeface="Century Gothic" panose="020F0302020204030204"/>
              </a:rPr>
              <a:t>d’attention</a:t>
            </a:r>
            <a:endParaRPr lang="id-ID" sz="1400" b="1" u="sng" dirty="0">
              <a:solidFill>
                <a:srgbClr val="44546A"/>
              </a:solidFill>
              <a:latin typeface="Century Gothic" panose="020F0302020204030204"/>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id-ID" sz="1400" b="1" i="0" u="sng" strike="noStrike" kern="1200" cap="none" spc="0" normalizeH="0" baseline="0" noProof="0" dirty="0" err="1">
                <a:ln>
                  <a:noFill/>
                </a:ln>
                <a:solidFill>
                  <a:srgbClr val="44546A"/>
                </a:solidFill>
                <a:effectLst/>
                <a:uLnTx/>
                <a:uFillTx/>
                <a:latin typeface="Century Gothic" panose="020F0302020204030204"/>
                <a:ea typeface="+mn-ea"/>
                <a:cs typeface="+mn-cs"/>
              </a:rPr>
              <a:t>Attention</a:t>
            </a:r>
            <a:r>
              <a:rPr kumimoji="0" lang="id-ID" sz="1400" b="1" i="0" u="sng" strike="noStrike" kern="1200" cap="none" spc="0" normalizeH="0" baseline="0" noProof="0" dirty="0">
                <a:ln>
                  <a:noFill/>
                </a:ln>
                <a:solidFill>
                  <a:srgbClr val="44546A"/>
                </a:solidFill>
                <a:effectLst/>
                <a:uLnTx/>
                <a:uFillTx/>
                <a:latin typeface="Century Gothic" panose="020F0302020204030204"/>
                <a:ea typeface="+mn-ea"/>
                <a:cs typeface="+mn-cs"/>
              </a:rPr>
              <a:t> Multi-</a:t>
            </a:r>
            <a:r>
              <a:rPr kumimoji="0" lang="id-ID" sz="1400" b="1" i="0" u="sng" strike="noStrike" kern="1200" cap="none" spc="0" normalizeH="0" baseline="0" noProof="0" dirty="0" err="1">
                <a:ln>
                  <a:noFill/>
                </a:ln>
                <a:solidFill>
                  <a:srgbClr val="44546A"/>
                </a:solidFill>
                <a:effectLst/>
                <a:uLnTx/>
                <a:uFillTx/>
                <a:latin typeface="Century Gothic" panose="020F0302020204030204"/>
                <a:ea typeface="+mn-ea"/>
                <a:cs typeface="+mn-cs"/>
              </a:rPr>
              <a:t>têtes</a:t>
            </a:r>
            <a:r>
              <a:rPr kumimoji="0" lang="id-ID" sz="1400" b="1" i="0" u="sng" strike="noStrike" kern="1200" cap="none" spc="0" normalizeH="0" baseline="0" noProof="0" dirty="0">
                <a:ln>
                  <a:noFill/>
                </a:ln>
                <a:solidFill>
                  <a:srgbClr val="44546A"/>
                </a:solidFill>
                <a:effectLst/>
                <a:uLnTx/>
                <a:uFillTx/>
                <a:latin typeface="Century Gothic" panose="020F0302020204030204"/>
                <a:ea typeface="+mn-ea"/>
                <a:cs typeface="+mn-cs"/>
              </a:rPr>
              <a:t> : </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Se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concentre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sur</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plusieurs</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parties</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d’une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séquence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à</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la</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fois</a:t>
            </a:r>
            <a:endPar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id-ID" sz="1400" b="1" u="sng" dirty="0" err="1">
                <a:solidFill>
                  <a:srgbClr val="44546A"/>
                </a:solidFill>
                <a:latin typeface="Century Gothic" panose="020F0302020204030204"/>
              </a:rPr>
              <a:t>Encodage</a:t>
            </a:r>
            <a:r>
              <a:rPr lang="id-ID" sz="1400" b="1" u="sng" dirty="0">
                <a:solidFill>
                  <a:srgbClr val="44546A"/>
                </a:solidFill>
                <a:latin typeface="Century Gothic" panose="020F0302020204030204"/>
              </a:rPr>
              <a:t> </a:t>
            </a:r>
            <a:r>
              <a:rPr lang="id-ID" sz="1400" b="1" u="sng" dirty="0" err="1">
                <a:solidFill>
                  <a:srgbClr val="44546A"/>
                </a:solidFill>
                <a:latin typeface="Century Gothic" panose="020F0302020204030204"/>
              </a:rPr>
              <a:t>de</a:t>
            </a:r>
            <a:r>
              <a:rPr lang="id-ID" sz="1400" b="1" u="sng" dirty="0">
                <a:solidFill>
                  <a:srgbClr val="44546A"/>
                </a:solidFill>
                <a:latin typeface="Century Gothic" panose="020F0302020204030204"/>
              </a:rPr>
              <a:t> </a:t>
            </a:r>
            <a:r>
              <a:rPr lang="id-ID" sz="1400" b="1" u="sng" dirty="0" err="1">
                <a:solidFill>
                  <a:srgbClr val="44546A"/>
                </a:solidFill>
                <a:latin typeface="Century Gothic" panose="020F0302020204030204"/>
              </a:rPr>
              <a:t>position</a:t>
            </a:r>
            <a:r>
              <a:rPr lang="id-ID" sz="1400" b="1" u="sng" dirty="0">
                <a:solidFill>
                  <a:srgbClr val="44546A"/>
                </a:solidFill>
                <a:latin typeface="Century Gothic" panose="020F0302020204030204"/>
              </a:rPr>
              <a:t> : </a:t>
            </a:r>
            <a:r>
              <a:rPr lang="id-ID" sz="1400" dirty="0" err="1">
                <a:solidFill>
                  <a:srgbClr val="44546A"/>
                </a:solidFill>
                <a:latin typeface="Century Gothic" panose="020F0302020204030204"/>
              </a:rPr>
              <a:t>Permet</a:t>
            </a:r>
            <a:r>
              <a:rPr lang="id-ID" sz="1400" dirty="0">
                <a:solidFill>
                  <a:srgbClr val="44546A"/>
                </a:solidFill>
                <a:latin typeface="Century Gothic" panose="020F0302020204030204"/>
              </a:rPr>
              <a:t> </a:t>
            </a:r>
            <a:r>
              <a:rPr lang="id-ID" sz="1400" dirty="0" err="1">
                <a:solidFill>
                  <a:srgbClr val="44546A"/>
                </a:solidFill>
                <a:latin typeface="Century Gothic" panose="020F0302020204030204"/>
              </a:rPr>
              <a:t>d’intégrer</a:t>
            </a:r>
            <a:r>
              <a:rPr lang="id-ID" sz="1400" dirty="0">
                <a:solidFill>
                  <a:srgbClr val="44546A"/>
                </a:solidFill>
                <a:latin typeface="Century Gothic" panose="020F0302020204030204"/>
              </a:rPr>
              <a:t> </a:t>
            </a:r>
            <a:r>
              <a:rPr lang="id-ID" sz="1400" dirty="0" err="1">
                <a:solidFill>
                  <a:srgbClr val="44546A"/>
                </a:solidFill>
                <a:latin typeface="Century Gothic" panose="020F0302020204030204"/>
              </a:rPr>
              <a:t>l’information</a:t>
            </a:r>
            <a:r>
              <a:rPr lang="id-ID" sz="1400" dirty="0">
                <a:solidFill>
                  <a:srgbClr val="44546A"/>
                </a:solidFill>
                <a:latin typeface="Century Gothic" panose="020F0302020204030204"/>
              </a:rPr>
              <a:t> </a:t>
            </a:r>
            <a:r>
              <a:rPr lang="id-ID" sz="1400" dirty="0" err="1">
                <a:solidFill>
                  <a:srgbClr val="44546A"/>
                </a:solidFill>
                <a:latin typeface="Century Gothic" panose="020F0302020204030204"/>
              </a:rPr>
              <a:t>sur</a:t>
            </a:r>
            <a:r>
              <a:rPr lang="id-ID" sz="1400" dirty="0">
                <a:solidFill>
                  <a:srgbClr val="44546A"/>
                </a:solidFill>
                <a:latin typeface="Century Gothic" panose="020F0302020204030204"/>
              </a:rPr>
              <a:t> les </a:t>
            </a:r>
            <a:r>
              <a:rPr lang="id-ID" sz="1400" dirty="0" err="1">
                <a:solidFill>
                  <a:srgbClr val="44546A"/>
                </a:solidFill>
                <a:latin typeface="Century Gothic" panose="020F0302020204030204"/>
              </a:rPr>
              <a:t>positions</a:t>
            </a:r>
            <a:r>
              <a:rPr lang="id-ID" sz="1400" dirty="0">
                <a:solidFill>
                  <a:srgbClr val="44546A"/>
                </a:solidFill>
                <a:latin typeface="Century Gothic" panose="020F0302020204030204"/>
              </a:rPr>
              <a:t> </a:t>
            </a:r>
            <a:r>
              <a:rPr lang="id-ID" sz="1400" dirty="0" err="1">
                <a:solidFill>
                  <a:srgbClr val="44546A"/>
                </a:solidFill>
                <a:latin typeface="Century Gothic" panose="020F0302020204030204"/>
              </a:rPr>
              <a:t>des</a:t>
            </a:r>
            <a:r>
              <a:rPr lang="id-ID" sz="1400" dirty="0">
                <a:solidFill>
                  <a:srgbClr val="44546A"/>
                </a:solidFill>
                <a:latin typeface="Century Gothic" panose="020F0302020204030204"/>
              </a:rPr>
              <a:t> </a:t>
            </a:r>
            <a:r>
              <a:rPr lang="id-ID" sz="1400" dirty="0" err="1">
                <a:solidFill>
                  <a:srgbClr val="44546A"/>
                </a:solidFill>
                <a:latin typeface="Century Gothic" panose="020F0302020204030204"/>
              </a:rPr>
              <a:t>éléments</a:t>
            </a:r>
            <a:endParaRPr lang="id-ID" sz="1400" dirty="0">
              <a:solidFill>
                <a:srgbClr val="44546A"/>
              </a:solidFill>
              <a:latin typeface="Century Gothic" panose="020F0302020204030204"/>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id-ID" sz="1400" b="1" i="0" u="sng" strike="noStrike" kern="1200" cap="none" spc="0" normalizeH="0" baseline="0" noProof="0" dirty="0" err="1">
                <a:ln>
                  <a:noFill/>
                </a:ln>
                <a:solidFill>
                  <a:srgbClr val="44546A"/>
                </a:solidFill>
                <a:effectLst/>
                <a:uLnTx/>
                <a:uFillTx/>
                <a:latin typeface="Century Gothic" panose="020F0302020204030204"/>
                <a:ea typeface="+mn-ea"/>
                <a:cs typeface="+mn-cs"/>
              </a:rPr>
              <a:t>Réseaux</a:t>
            </a:r>
            <a:r>
              <a:rPr kumimoji="0" lang="id-ID" sz="1400" b="1" i="0" u="sng"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b="1" i="0" u="sng" strike="noStrike" kern="1200" cap="none" spc="0" normalizeH="0" baseline="0" noProof="0" dirty="0" err="1">
                <a:ln>
                  <a:noFill/>
                </a:ln>
                <a:solidFill>
                  <a:srgbClr val="44546A"/>
                </a:solidFill>
                <a:effectLst/>
                <a:uLnTx/>
                <a:uFillTx/>
                <a:latin typeface="Century Gothic" panose="020F0302020204030204"/>
                <a:ea typeface="+mn-ea"/>
                <a:cs typeface="+mn-cs"/>
              </a:rPr>
              <a:t>de</a:t>
            </a:r>
            <a:r>
              <a:rPr kumimoji="0" lang="id-ID" sz="1400" b="1" i="0" u="sng"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b="1" i="0" u="sng" strike="noStrike" kern="1200" cap="none" spc="0" normalizeH="0" baseline="0" noProof="0" dirty="0" err="1">
                <a:ln>
                  <a:noFill/>
                </a:ln>
                <a:solidFill>
                  <a:srgbClr val="44546A"/>
                </a:solidFill>
                <a:effectLst/>
                <a:uLnTx/>
                <a:uFillTx/>
                <a:latin typeface="Century Gothic" panose="020F0302020204030204"/>
                <a:ea typeface="+mn-ea"/>
                <a:cs typeface="+mn-cs"/>
              </a:rPr>
              <a:t>Neurones</a:t>
            </a:r>
            <a:r>
              <a:rPr kumimoji="0" lang="id-ID" sz="1400" b="1" i="0" u="sng"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b="1" i="0" u="sng" strike="noStrike" kern="1200" cap="none" spc="0" normalizeH="0" baseline="0" noProof="0" dirty="0" err="1">
                <a:ln>
                  <a:noFill/>
                </a:ln>
                <a:solidFill>
                  <a:srgbClr val="44546A"/>
                </a:solidFill>
                <a:effectLst/>
                <a:uLnTx/>
                <a:uFillTx/>
                <a:latin typeface="Century Gothic" panose="020F0302020204030204"/>
                <a:ea typeface="+mn-ea"/>
                <a:cs typeface="+mn-cs"/>
              </a:rPr>
              <a:t>Feed-Forward</a:t>
            </a:r>
            <a:r>
              <a:rPr kumimoji="0" lang="id-ID" sz="1400" b="1" i="0" u="sng" strike="noStrike" kern="1200" cap="none" spc="0" normalizeH="0" baseline="0" noProof="0" dirty="0">
                <a:ln>
                  <a:noFill/>
                </a:ln>
                <a:solidFill>
                  <a:srgbClr val="44546A"/>
                </a:solidFill>
                <a:effectLst/>
                <a:uLnTx/>
                <a:uFillTx/>
                <a:latin typeface="Century Gothic" panose="020F0302020204030204"/>
                <a:ea typeface="+mn-ea"/>
                <a:cs typeface="+mn-cs"/>
              </a:rPr>
              <a:t> :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Transforme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les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output</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des</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mécanisme</a:t>
            </a:r>
            <a:r>
              <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id-ID" sz="1400" i="0" u="none" strike="noStrike" kern="1200" cap="none" spc="0" normalizeH="0" baseline="0" noProof="0" dirty="0" err="1">
                <a:ln>
                  <a:noFill/>
                </a:ln>
                <a:solidFill>
                  <a:srgbClr val="44546A"/>
                </a:solidFill>
                <a:effectLst/>
                <a:uLnTx/>
                <a:uFillTx/>
                <a:latin typeface="Century Gothic" panose="020F0302020204030204"/>
                <a:ea typeface="+mn-ea"/>
                <a:cs typeface="+mn-cs"/>
              </a:rPr>
              <a:t>d’attention</a:t>
            </a:r>
            <a:endParaRPr kumimoji="0" lang="id-ID" sz="14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01677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D1E6B-1891-2C73-B3A5-74B9162B237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C5550671-96CF-61B7-F9B7-690B4BA7F024}"/>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5" name="Image 4" descr="Une image contenant texte, capture d’écran, conception&#10;&#10;Description générée automatiquement">
            <a:extLst>
              <a:ext uri="{FF2B5EF4-FFF2-40B4-BE49-F238E27FC236}">
                <a16:creationId xmlns:a16="http://schemas.microsoft.com/office/drawing/2014/main" id="{D9AD35BD-17DA-7268-DAC0-1BC5E92CF7E0}"/>
              </a:ext>
            </a:extLst>
          </p:cNvPr>
          <p:cNvPicPr>
            <a:picLocks noChangeAspect="1"/>
          </p:cNvPicPr>
          <p:nvPr/>
        </p:nvPicPr>
        <p:blipFill rotWithShape="1">
          <a:blip r:embed="rId2">
            <a:extLst>
              <a:ext uri="{28A0092B-C50C-407E-A947-70E740481C1C}">
                <a14:useLocalDpi xmlns:a14="http://schemas.microsoft.com/office/drawing/2010/main" val="0"/>
              </a:ext>
            </a:extLst>
          </a:blip>
          <a:srcRect l="31458"/>
          <a:stretch/>
        </p:blipFill>
        <p:spPr>
          <a:xfrm>
            <a:off x="390939" y="2135657"/>
            <a:ext cx="5327374" cy="4158146"/>
          </a:xfrm>
          <a:prstGeom prst="rect">
            <a:avLst/>
          </a:prstGeom>
        </p:spPr>
      </p:pic>
      <p:cxnSp>
        <p:nvCxnSpPr>
          <p:cNvPr id="8" name="Connecteur droit 7">
            <a:extLst>
              <a:ext uri="{FF2B5EF4-FFF2-40B4-BE49-F238E27FC236}">
                <a16:creationId xmlns:a16="http://schemas.microsoft.com/office/drawing/2014/main" id="{F5FD1EFE-14B5-3AAD-7147-221EDAEF4EC6}"/>
              </a:ext>
            </a:extLst>
          </p:cNvPr>
          <p:cNvCxnSpPr>
            <a:cxnSpLocks/>
          </p:cNvCxnSpPr>
          <p:nvPr/>
        </p:nvCxnSpPr>
        <p:spPr>
          <a:xfrm>
            <a:off x="5758593" y="2743200"/>
            <a:ext cx="0" cy="317725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E6E295C-5A06-B1C4-E6B3-B47DED4A2ECC}"/>
              </a:ext>
            </a:extLst>
          </p:cNvPr>
          <p:cNvSpPr/>
          <p:nvPr/>
        </p:nvSpPr>
        <p:spPr>
          <a:xfrm>
            <a:off x="2067339" y="2842591"/>
            <a:ext cx="1282148" cy="268357"/>
          </a:xfrm>
          <a:prstGeom prst="rect">
            <a:avLst/>
          </a:prstGeom>
          <a:solidFill>
            <a:srgbClr val="F9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Rounded Corners 36">
            <a:extLst>
              <a:ext uri="{FF2B5EF4-FFF2-40B4-BE49-F238E27FC236}">
                <a16:creationId xmlns:a16="http://schemas.microsoft.com/office/drawing/2014/main" id="{0F11B81C-FD98-0819-8092-BA81DA23D21B}"/>
              </a:ext>
            </a:extLst>
          </p:cNvPr>
          <p:cNvSpPr/>
          <p:nvPr/>
        </p:nvSpPr>
        <p:spPr>
          <a:xfrm>
            <a:off x="3482044" y="1403477"/>
            <a:ext cx="4472537" cy="12821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6" name="Rectangle: Rounded Corners 2">
            <a:extLst>
              <a:ext uri="{FF2B5EF4-FFF2-40B4-BE49-F238E27FC236}">
                <a16:creationId xmlns:a16="http://schemas.microsoft.com/office/drawing/2014/main" id="{2EB3C920-E1D1-D752-EA35-481A875C951B}"/>
              </a:ext>
            </a:extLst>
          </p:cNvPr>
          <p:cNvSpPr/>
          <p:nvPr/>
        </p:nvSpPr>
        <p:spPr>
          <a:xfrm>
            <a:off x="3823991" y="1660293"/>
            <a:ext cx="3813946" cy="80667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Architecture des Transformers</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79671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D3869-2055-93DE-C13B-CAB00838A14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EBF19DF-187B-A1A3-2E8F-E781B673CAAD}"/>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5" name="Image 4" descr="Une image contenant texte, capture d’écran, conception&#10;&#10;Description générée automatiquement">
            <a:extLst>
              <a:ext uri="{FF2B5EF4-FFF2-40B4-BE49-F238E27FC236}">
                <a16:creationId xmlns:a16="http://schemas.microsoft.com/office/drawing/2014/main" id="{264141DD-ACAB-E0E4-CBF4-C3ACC4D96166}"/>
              </a:ext>
            </a:extLst>
          </p:cNvPr>
          <p:cNvPicPr>
            <a:picLocks noChangeAspect="1"/>
          </p:cNvPicPr>
          <p:nvPr/>
        </p:nvPicPr>
        <p:blipFill rotWithShape="1">
          <a:blip r:embed="rId2">
            <a:extLst>
              <a:ext uri="{28A0092B-C50C-407E-A947-70E740481C1C}">
                <a14:useLocalDpi xmlns:a14="http://schemas.microsoft.com/office/drawing/2010/main" val="0"/>
              </a:ext>
            </a:extLst>
          </a:blip>
          <a:srcRect l="31458"/>
          <a:stretch/>
        </p:blipFill>
        <p:spPr>
          <a:xfrm>
            <a:off x="390939" y="2135657"/>
            <a:ext cx="5327374" cy="4158146"/>
          </a:xfrm>
          <a:prstGeom prst="rect">
            <a:avLst/>
          </a:prstGeom>
        </p:spPr>
      </p:pic>
      <p:cxnSp>
        <p:nvCxnSpPr>
          <p:cNvPr id="8" name="Connecteur droit 7">
            <a:extLst>
              <a:ext uri="{FF2B5EF4-FFF2-40B4-BE49-F238E27FC236}">
                <a16:creationId xmlns:a16="http://schemas.microsoft.com/office/drawing/2014/main" id="{6941C9F8-1A3E-2D39-6A41-38F08F1E95F3}"/>
              </a:ext>
            </a:extLst>
          </p:cNvPr>
          <p:cNvCxnSpPr>
            <a:cxnSpLocks/>
          </p:cNvCxnSpPr>
          <p:nvPr/>
        </p:nvCxnSpPr>
        <p:spPr>
          <a:xfrm>
            <a:off x="5758593" y="2743200"/>
            <a:ext cx="0" cy="317725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9CE7260-12CB-9DEA-38D8-BBF69E3A504A}"/>
              </a:ext>
            </a:extLst>
          </p:cNvPr>
          <p:cNvSpPr/>
          <p:nvPr/>
        </p:nvSpPr>
        <p:spPr>
          <a:xfrm>
            <a:off x="2067339" y="2842591"/>
            <a:ext cx="1282148" cy="268357"/>
          </a:xfrm>
          <a:prstGeom prst="rect">
            <a:avLst/>
          </a:prstGeom>
          <a:solidFill>
            <a:srgbClr val="F9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Rounded Corners 36">
            <a:extLst>
              <a:ext uri="{FF2B5EF4-FFF2-40B4-BE49-F238E27FC236}">
                <a16:creationId xmlns:a16="http://schemas.microsoft.com/office/drawing/2014/main" id="{DA23B544-7891-B161-F9A0-32E0F97796BA}"/>
              </a:ext>
            </a:extLst>
          </p:cNvPr>
          <p:cNvSpPr/>
          <p:nvPr/>
        </p:nvSpPr>
        <p:spPr>
          <a:xfrm>
            <a:off x="3482044" y="1403477"/>
            <a:ext cx="4472537" cy="12821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6" name="Rectangle: Rounded Corners 2">
            <a:extLst>
              <a:ext uri="{FF2B5EF4-FFF2-40B4-BE49-F238E27FC236}">
                <a16:creationId xmlns:a16="http://schemas.microsoft.com/office/drawing/2014/main" id="{568D748F-8A2F-2C5E-3D52-76B02F9A058E}"/>
              </a:ext>
            </a:extLst>
          </p:cNvPr>
          <p:cNvSpPr/>
          <p:nvPr/>
        </p:nvSpPr>
        <p:spPr>
          <a:xfrm>
            <a:off x="3823991" y="1660293"/>
            <a:ext cx="3813946" cy="80667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Architecture des Transformers</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24" name="Groupe 23">
            <a:extLst>
              <a:ext uri="{FF2B5EF4-FFF2-40B4-BE49-F238E27FC236}">
                <a16:creationId xmlns:a16="http://schemas.microsoft.com/office/drawing/2014/main" id="{338D3301-4B53-9754-7749-06F47E5311C6}"/>
              </a:ext>
            </a:extLst>
          </p:cNvPr>
          <p:cNvGrpSpPr/>
          <p:nvPr/>
        </p:nvGrpSpPr>
        <p:grpSpPr>
          <a:xfrm>
            <a:off x="5999181" y="2976769"/>
            <a:ext cx="5987271" cy="3070554"/>
            <a:chOff x="5783973" y="2849904"/>
            <a:chExt cx="5987271" cy="3070554"/>
          </a:xfrm>
        </p:grpSpPr>
        <p:pic>
          <p:nvPicPr>
            <p:cNvPr id="20" name="Image 19">
              <a:extLst>
                <a:ext uri="{FF2B5EF4-FFF2-40B4-BE49-F238E27FC236}">
                  <a16:creationId xmlns:a16="http://schemas.microsoft.com/office/drawing/2014/main" id="{08728E38-6E14-C4C9-F00E-859AB154B545}"/>
                </a:ext>
              </a:extLst>
            </p:cNvPr>
            <p:cNvPicPr>
              <a:picLocks noChangeAspect="1"/>
            </p:cNvPicPr>
            <p:nvPr/>
          </p:nvPicPr>
          <p:blipFill>
            <a:blip r:embed="rId3"/>
            <a:stretch>
              <a:fillRect/>
            </a:stretch>
          </p:blipFill>
          <p:spPr>
            <a:xfrm>
              <a:off x="5832310" y="2849904"/>
              <a:ext cx="5521490" cy="3070554"/>
            </a:xfrm>
            <a:prstGeom prst="rect">
              <a:avLst/>
            </a:prstGeom>
          </p:spPr>
        </p:pic>
        <p:sp>
          <p:nvSpPr>
            <p:cNvPr id="21" name="Rectangle 20">
              <a:extLst>
                <a:ext uri="{FF2B5EF4-FFF2-40B4-BE49-F238E27FC236}">
                  <a16:creationId xmlns:a16="http://schemas.microsoft.com/office/drawing/2014/main" id="{E0B6FE97-B880-FA86-661D-247E5F328116}"/>
                </a:ext>
              </a:extLst>
            </p:cNvPr>
            <p:cNvSpPr/>
            <p:nvPr/>
          </p:nvSpPr>
          <p:spPr>
            <a:xfrm>
              <a:off x="5783973" y="4169609"/>
              <a:ext cx="1282148" cy="780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F806DCDD-9CC7-F644-3B2B-B78560F3C8B4}"/>
                </a:ext>
              </a:extLst>
            </p:cNvPr>
            <p:cNvSpPr/>
            <p:nvPr/>
          </p:nvSpPr>
          <p:spPr>
            <a:xfrm>
              <a:off x="5832310" y="3340619"/>
              <a:ext cx="1233811" cy="249382"/>
            </a:xfrm>
            <a:prstGeom prst="roundRect">
              <a:avLst/>
            </a:prstGeom>
            <a:solidFill>
              <a:srgbClr val="D6DD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lumMod val="85000"/>
                      <a:lumOff val="15000"/>
                    </a:schemeClr>
                  </a:solidFill>
                </a:rPr>
                <a:t>The </a:t>
              </a:r>
              <a:r>
                <a:rPr lang="fr-FR" sz="700" b="1" dirty="0">
                  <a:solidFill>
                    <a:srgbClr val="FF0000"/>
                  </a:solidFill>
                </a:rPr>
                <a:t>black cat </a:t>
              </a:r>
              <a:r>
                <a:rPr lang="fr-FR" sz="700" dirty="0" err="1">
                  <a:solidFill>
                    <a:schemeClr val="tx1">
                      <a:lumMod val="85000"/>
                      <a:lumOff val="15000"/>
                    </a:schemeClr>
                  </a:solidFill>
                </a:rPr>
                <a:t>ate</a:t>
              </a:r>
              <a:r>
                <a:rPr lang="fr-FR" sz="700" dirty="0">
                  <a:solidFill>
                    <a:schemeClr val="tx1">
                      <a:lumMod val="85000"/>
                      <a:lumOff val="15000"/>
                    </a:schemeClr>
                  </a:solidFill>
                </a:rPr>
                <a:t> the mouse</a:t>
              </a:r>
            </a:p>
          </p:txBody>
        </p:sp>
        <p:sp>
          <p:nvSpPr>
            <p:cNvPr id="23" name="Rectangle : coins arrondis 22">
              <a:extLst>
                <a:ext uri="{FF2B5EF4-FFF2-40B4-BE49-F238E27FC236}">
                  <a16:creationId xmlns:a16="http://schemas.microsoft.com/office/drawing/2014/main" id="{3DFD92A0-4883-CE8F-0EB9-2FB8A6354E22}"/>
                </a:ext>
              </a:extLst>
            </p:cNvPr>
            <p:cNvSpPr/>
            <p:nvPr/>
          </p:nvSpPr>
          <p:spPr>
            <a:xfrm>
              <a:off x="10277511" y="4929809"/>
              <a:ext cx="1493733" cy="249382"/>
            </a:xfrm>
            <a:prstGeom prst="roundRect">
              <a:avLst/>
            </a:prstGeom>
            <a:solidFill>
              <a:srgbClr val="F9F0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lumMod val="85000"/>
                      <a:lumOff val="15000"/>
                    </a:schemeClr>
                  </a:solidFill>
                </a:rPr>
                <a:t>Le </a:t>
              </a:r>
              <a:r>
                <a:rPr lang="fr-FR" sz="700" b="1" dirty="0">
                  <a:solidFill>
                    <a:srgbClr val="FF0000"/>
                  </a:solidFill>
                </a:rPr>
                <a:t>chat noir</a:t>
              </a:r>
              <a:r>
                <a:rPr lang="fr-FR" sz="700" b="1" dirty="0">
                  <a:solidFill>
                    <a:schemeClr val="tx1">
                      <a:lumMod val="85000"/>
                      <a:lumOff val="15000"/>
                    </a:schemeClr>
                  </a:solidFill>
                </a:rPr>
                <a:t> </a:t>
              </a:r>
              <a:r>
                <a:rPr lang="fr-FR" sz="700" dirty="0">
                  <a:solidFill>
                    <a:schemeClr val="tx1">
                      <a:lumMod val="85000"/>
                      <a:lumOff val="15000"/>
                    </a:schemeClr>
                  </a:solidFill>
                </a:rPr>
                <a:t>a mangé la souris</a:t>
              </a:r>
            </a:p>
          </p:txBody>
        </p:sp>
      </p:grpSp>
      <p:sp>
        <p:nvSpPr>
          <p:cNvPr id="2" name="Rectangle 1">
            <a:extLst>
              <a:ext uri="{FF2B5EF4-FFF2-40B4-BE49-F238E27FC236}">
                <a16:creationId xmlns:a16="http://schemas.microsoft.com/office/drawing/2014/main" id="{571C4B0D-96B9-3D2A-1B51-C9CCDA8CBBEE}"/>
              </a:ext>
            </a:extLst>
          </p:cNvPr>
          <p:cNvSpPr/>
          <p:nvPr/>
        </p:nvSpPr>
        <p:spPr>
          <a:xfrm>
            <a:off x="10412170" y="4892676"/>
            <a:ext cx="1633780" cy="9261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1A8F837-8ED4-BD2A-898F-D7CB30D59090}"/>
              </a:ext>
            </a:extLst>
          </p:cNvPr>
          <p:cNvSpPr/>
          <p:nvPr/>
        </p:nvSpPr>
        <p:spPr>
          <a:xfrm>
            <a:off x="10793819" y="5312406"/>
            <a:ext cx="508570" cy="5291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68A1EB21-856D-DB69-5F07-D59BF26D8727}"/>
              </a:ext>
            </a:extLst>
          </p:cNvPr>
          <p:cNvSpPr/>
          <p:nvPr/>
        </p:nvSpPr>
        <p:spPr>
          <a:xfrm>
            <a:off x="9681169" y="5724033"/>
            <a:ext cx="731001" cy="109325"/>
          </a:xfrm>
          <a:prstGeom prst="rect">
            <a:avLst/>
          </a:prstGeom>
          <a:solidFill>
            <a:srgbClr val="F1F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9FB4A4A-AB85-1C89-8407-5408166A4E7E}"/>
              </a:ext>
            </a:extLst>
          </p:cNvPr>
          <p:cNvSpPr/>
          <p:nvPr/>
        </p:nvSpPr>
        <p:spPr>
          <a:xfrm>
            <a:off x="5939303" y="3010393"/>
            <a:ext cx="1390359" cy="783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C447301-8F3F-D7BE-4399-0A1D663F446D}"/>
              </a:ext>
            </a:extLst>
          </p:cNvPr>
          <p:cNvSpPr/>
          <p:nvPr/>
        </p:nvSpPr>
        <p:spPr>
          <a:xfrm>
            <a:off x="7329662" y="2896903"/>
            <a:ext cx="998471" cy="3113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A27167D-01A7-959B-5511-5AEE2A278944}"/>
              </a:ext>
            </a:extLst>
          </p:cNvPr>
          <p:cNvSpPr/>
          <p:nvPr/>
        </p:nvSpPr>
        <p:spPr>
          <a:xfrm>
            <a:off x="7482062" y="3212223"/>
            <a:ext cx="998471" cy="75925"/>
          </a:xfrm>
          <a:prstGeom prst="rect">
            <a:avLst/>
          </a:prstGeom>
          <a:solidFill>
            <a:srgbClr val="F1F2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1F2F5"/>
              </a:solidFill>
            </a:endParaRPr>
          </a:p>
        </p:txBody>
      </p:sp>
    </p:spTree>
    <p:extLst>
      <p:ext uri="{BB962C8B-B14F-4D97-AF65-F5344CB8AC3E}">
        <p14:creationId xmlns:p14="http://schemas.microsoft.com/office/powerpoint/2010/main" val="372153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96EFC-801C-37DC-F670-D722DEB849B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1B41C92-F8D1-8CCE-0AA1-0D54CD9BD0CA}"/>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5" name="Image 4" descr="Une image contenant texte, capture d’écran, conception&#10;&#10;Description générée automatiquement">
            <a:extLst>
              <a:ext uri="{FF2B5EF4-FFF2-40B4-BE49-F238E27FC236}">
                <a16:creationId xmlns:a16="http://schemas.microsoft.com/office/drawing/2014/main" id="{362EE275-51A4-F31C-65A8-6934A37DA747}"/>
              </a:ext>
            </a:extLst>
          </p:cNvPr>
          <p:cNvPicPr>
            <a:picLocks noChangeAspect="1"/>
          </p:cNvPicPr>
          <p:nvPr/>
        </p:nvPicPr>
        <p:blipFill rotWithShape="1">
          <a:blip r:embed="rId2">
            <a:extLst>
              <a:ext uri="{28A0092B-C50C-407E-A947-70E740481C1C}">
                <a14:useLocalDpi xmlns:a14="http://schemas.microsoft.com/office/drawing/2010/main" val="0"/>
              </a:ext>
            </a:extLst>
          </a:blip>
          <a:srcRect l="31458"/>
          <a:stretch/>
        </p:blipFill>
        <p:spPr>
          <a:xfrm>
            <a:off x="390939" y="2135657"/>
            <a:ext cx="5327374" cy="4158146"/>
          </a:xfrm>
          <a:prstGeom prst="rect">
            <a:avLst/>
          </a:prstGeom>
        </p:spPr>
      </p:pic>
      <p:cxnSp>
        <p:nvCxnSpPr>
          <p:cNvPr id="8" name="Connecteur droit 7">
            <a:extLst>
              <a:ext uri="{FF2B5EF4-FFF2-40B4-BE49-F238E27FC236}">
                <a16:creationId xmlns:a16="http://schemas.microsoft.com/office/drawing/2014/main" id="{681FA19A-ACB6-F091-1922-71DB6C6C88B3}"/>
              </a:ext>
            </a:extLst>
          </p:cNvPr>
          <p:cNvCxnSpPr>
            <a:cxnSpLocks/>
          </p:cNvCxnSpPr>
          <p:nvPr/>
        </p:nvCxnSpPr>
        <p:spPr>
          <a:xfrm>
            <a:off x="5758593" y="2743200"/>
            <a:ext cx="0" cy="317725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D41E616-57ED-0332-0981-1F0D9B0A199C}"/>
              </a:ext>
            </a:extLst>
          </p:cNvPr>
          <p:cNvSpPr/>
          <p:nvPr/>
        </p:nvSpPr>
        <p:spPr>
          <a:xfrm>
            <a:off x="2067339" y="2842591"/>
            <a:ext cx="1282148" cy="268357"/>
          </a:xfrm>
          <a:prstGeom prst="rect">
            <a:avLst/>
          </a:prstGeom>
          <a:solidFill>
            <a:srgbClr val="F9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Rounded Corners 36">
            <a:extLst>
              <a:ext uri="{FF2B5EF4-FFF2-40B4-BE49-F238E27FC236}">
                <a16:creationId xmlns:a16="http://schemas.microsoft.com/office/drawing/2014/main" id="{B709F0F5-1CD9-5086-568D-FD7691ACB7DA}"/>
              </a:ext>
            </a:extLst>
          </p:cNvPr>
          <p:cNvSpPr/>
          <p:nvPr/>
        </p:nvSpPr>
        <p:spPr>
          <a:xfrm>
            <a:off x="3482044" y="1403477"/>
            <a:ext cx="4472537" cy="12821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6" name="Rectangle: Rounded Corners 2">
            <a:extLst>
              <a:ext uri="{FF2B5EF4-FFF2-40B4-BE49-F238E27FC236}">
                <a16:creationId xmlns:a16="http://schemas.microsoft.com/office/drawing/2014/main" id="{E6A84146-8A22-3154-58AA-13AAAB7A41B1}"/>
              </a:ext>
            </a:extLst>
          </p:cNvPr>
          <p:cNvSpPr/>
          <p:nvPr/>
        </p:nvSpPr>
        <p:spPr>
          <a:xfrm>
            <a:off x="3823991" y="1660293"/>
            <a:ext cx="3813946" cy="80667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Architecture des Transformers</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24" name="Groupe 23">
            <a:extLst>
              <a:ext uri="{FF2B5EF4-FFF2-40B4-BE49-F238E27FC236}">
                <a16:creationId xmlns:a16="http://schemas.microsoft.com/office/drawing/2014/main" id="{9ADEBB84-9154-E6ED-E935-EE3A8A23B561}"/>
              </a:ext>
            </a:extLst>
          </p:cNvPr>
          <p:cNvGrpSpPr/>
          <p:nvPr/>
        </p:nvGrpSpPr>
        <p:grpSpPr>
          <a:xfrm>
            <a:off x="5999181" y="2976769"/>
            <a:ext cx="5987271" cy="3070554"/>
            <a:chOff x="5783973" y="2849904"/>
            <a:chExt cx="5987271" cy="3070554"/>
          </a:xfrm>
        </p:grpSpPr>
        <p:pic>
          <p:nvPicPr>
            <p:cNvPr id="20" name="Image 19">
              <a:extLst>
                <a:ext uri="{FF2B5EF4-FFF2-40B4-BE49-F238E27FC236}">
                  <a16:creationId xmlns:a16="http://schemas.microsoft.com/office/drawing/2014/main" id="{C11821AE-5686-3DBC-B913-D51C552B5130}"/>
                </a:ext>
              </a:extLst>
            </p:cNvPr>
            <p:cNvPicPr>
              <a:picLocks noChangeAspect="1"/>
            </p:cNvPicPr>
            <p:nvPr/>
          </p:nvPicPr>
          <p:blipFill>
            <a:blip r:embed="rId3"/>
            <a:stretch>
              <a:fillRect/>
            </a:stretch>
          </p:blipFill>
          <p:spPr>
            <a:xfrm>
              <a:off x="5832310" y="2849904"/>
              <a:ext cx="5521490" cy="3070554"/>
            </a:xfrm>
            <a:prstGeom prst="rect">
              <a:avLst/>
            </a:prstGeom>
          </p:spPr>
        </p:pic>
        <p:sp>
          <p:nvSpPr>
            <p:cNvPr id="21" name="Rectangle 20">
              <a:extLst>
                <a:ext uri="{FF2B5EF4-FFF2-40B4-BE49-F238E27FC236}">
                  <a16:creationId xmlns:a16="http://schemas.microsoft.com/office/drawing/2014/main" id="{769BD5C5-AC1D-BFE8-1499-1DCB55345090}"/>
                </a:ext>
              </a:extLst>
            </p:cNvPr>
            <p:cNvSpPr/>
            <p:nvPr/>
          </p:nvSpPr>
          <p:spPr>
            <a:xfrm>
              <a:off x="5783973" y="4169609"/>
              <a:ext cx="1282148" cy="780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B8AD9D0D-81CD-BD15-52C7-E7942BDF3485}"/>
                </a:ext>
              </a:extLst>
            </p:cNvPr>
            <p:cNvSpPr/>
            <p:nvPr/>
          </p:nvSpPr>
          <p:spPr>
            <a:xfrm>
              <a:off x="5832310" y="3340619"/>
              <a:ext cx="1233811" cy="249382"/>
            </a:xfrm>
            <a:prstGeom prst="roundRect">
              <a:avLst/>
            </a:prstGeom>
            <a:solidFill>
              <a:srgbClr val="D6DD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lumMod val="85000"/>
                      <a:lumOff val="15000"/>
                    </a:schemeClr>
                  </a:solidFill>
                </a:rPr>
                <a:t>The </a:t>
              </a:r>
              <a:r>
                <a:rPr lang="fr-FR" sz="700" b="1" dirty="0">
                  <a:solidFill>
                    <a:srgbClr val="FF0000"/>
                  </a:solidFill>
                </a:rPr>
                <a:t>black cat </a:t>
              </a:r>
              <a:r>
                <a:rPr lang="fr-FR" sz="700" dirty="0" err="1">
                  <a:solidFill>
                    <a:schemeClr val="tx1">
                      <a:lumMod val="85000"/>
                      <a:lumOff val="15000"/>
                    </a:schemeClr>
                  </a:solidFill>
                </a:rPr>
                <a:t>ate</a:t>
              </a:r>
              <a:r>
                <a:rPr lang="fr-FR" sz="700" dirty="0">
                  <a:solidFill>
                    <a:schemeClr val="tx1">
                      <a:lumMod val="85000"/>
                      <a:lumOff val="15000"/>
                    </a:schemeClr>
                  </a:solidFill>
                </a:rPr>
                <a:t> the mouse</a:t>
              </a:r>
            </a:p>
          </p:txBody>
        </p:sp>
        <p:sp>
          <p:nvSpPr>
            <p:cNvPr id="23" name="Rectangle : coins arrondis 22">
              <a:extLst>
                <a:ext uri="{FF2B5EF4-FFF2-40B4-BE49-F238E27FC236}">
                  <a16:creationId xmlns:a16="http://schemas.microsoft.com/office/drawing/2014/main" id="{B50BDA3A-A089-4E6B-3F51-EE479F1E3355}"/>
                </a:ext>
              </a:extLst>
            </p:cNvPr>
            <p:cNvSpPr/>
            <p:nvPr/>
          </p:nvSpPr>
          <p:spPr>
            <a:xfrm>
              <a:off x="10277511" y="4929809"/>
              <a:ext cx="1493733" cy="249382"/>
            </a:xfrm>
            <a:prstGeom prst="roundRect">
              <a:avLst/>
            </a:prstGeom>
            <a:solidFill>
              <a:srgbClr val="F9F0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700" dirty="0">
                  <a:solidFill>
                    <a:schemeClr val="tx1">
                      <a:lumMod val="85000"/>
                      <a:lumOff val="15000"/>
                    </a:schemeClr>
                  </a:solidFill>
                </a:rPr>
                <a:t>Le </a:t>
              </a:r>
              <a:r>
                <a:rPr lang="fr-FR" sz="700" b="1" dirty="0">
                  <a:solidFill>
                    <a:srgbClr val="FF0000"/>
                  </a:solidFill>
                </a:rPr>
                <a:t>chat noir</a:t>
              </a:r>
              <a:r>
                <a:rPr lang="fr-FR" sz="700" b="1" dirty="0">
                  <a:solidFill>
                    <a:schemeClr val="tx1">
                      <a:lumMod val="85000"/>
                      <a:lumOff val="15000"/>
                    </a:schemeClr>
                  </a:solidFill>
                </a:rPr>
                <a:t> </a:t>
              </a:r>
              <a:r>
                <a:rPr lang="fr-FR" sz="700" dirty="0">
                  <a:solidFill>
                    <a:schemeClr val="tx1">
                      <a:lumMod val="85000"/>
                      <a:lumOff val="15000"/>
                    </a:schemeClr>
                  </a:solidFill>
                </a:rPr>
                <a:t>a mangé la souris</a:t>
              </a:r>
            </a:p>
          </p:txBody>
        </p:sp>
      </p:grpSp>
      <p:sp>
        <p:nvSpPr>
          <p:cNvPr id="2" name="Rectangle 1">
            <a:extLst>
              <a:ext uri="{FF2B5EF4-FFF2-40B4-BE49-F238E27FC236}">
                <a16:creationId xmlns:a16="http://schemas.microsoft.com/office/drawing/2014/main" id="{166D3D4C-4160-B022-4435-D9F7D14CCA6F}"/>
              </a:ext>
            </a:extLst>
          </p:cNvPr>
          <p:cNvSpPr/>
          <p:nvPr/>
        </p:nvSpPr>
        <p:spPr>
          <a:xfrm>
            <a:off x="10402645" y="5378824"/>
            <a:ext cx="645459" cy="376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340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FD5F8-4551-E123-EFED-0F8E22C2871A}"/>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3A7A094-845E-3847-6FAD-A9E5F675B758}"/>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6" name="Image 5" descr="Une image contenant texte, capture d’écran, Police, conception&#10;&#10;Description générée automatiquement">
            <a:extLst>
              <a:ext uri="{FF2B5EF4-FFF2-40B4-BE49-F238E27FC236}">
                <a16:creationId xmlns:a16="http://schemas.microsoft.com/office/drawing/2014/main" id="{7FC47272-69A1-3884-C361-B4FCF03C1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346" y="1815306"/>
            <a:ext cx="7772400" cy="3564834"/>
          </a:xfrm>
          <a:prstGeom prst="rect">
            <a:avLst/>
          </a:prstGeom>
        </p:spPr>
      </p:pic>
    </p:spTree>
    <p:extLst>
      <p:ext uri="{BB962C8B-B14F-4D97-AF65-F5344CB8AC3E}">
        <p14:creationId xmlns:p14="http://schemas.microsoft.com/office/powerpoint/2010/main" val="2272449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8AD22-E1D1-054B-5878-DA23A7096E8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F0AC50B-1605-E2FC-15F7-953AF2E931A9}"/>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5" name="Image 4" descr="Une image contenant texte, capture d’écran, Police, nombre&#10;&#10;Description générée automatiquement">
            <a:extLst>
              <a:ext uri="{FF2B5EF4-FFF2-40B4-BE49-F238E27FC236}">
                <a16:creationId xmlns:a16="http://schemas.microsoft.com/office/drawing/2014/main" id="{4DCE1ED3-C4F2-B5A1-809F-B27B71748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998" y="1475829"/>
            <a:ext cx="4249796" cy="4150675"/>
          </a:xfrm>
          <a:prstGeom prst="rect">
            <a:avLst/>
          </a:prstGeom>
        </p:spPr>
      </p:pic>
      <p:pic>
        <p:nvPicPr>
          <p:cNvPr id="6" name="Image 5" descr="Une image contenant texte, capture d’écran, Police, conception&#10;&#10;Description générée automatiquement">
            <a:extLst>
              <a:ext uri="{FF2B5EF4-FFF2-40B4-BE49-F238E27FC236}">
                <a16:creationId xmlns:a16="http://schemas.microsoft.com/office/drawing/2014/main" id="{1987A3C5-8864-5D7A-6DB3-39940923516D}"/>
              </a:ext>
            </a:extLst>
          </p:cNvPr>
          <p:cNvPicPr>
            <a:picLocks noChangeAspect="1"/>
          </p:cNvPicPr>
          <p:nvPr/>
        </p:nvPicPr>
        <p:blipFill rotWithShape="1">
          <a:blip r:embed="rId3">
            <a:extLst>
              <a:ext uri="{28A0092B-C50C-407E-A947-70E740481C1C}">
                <a14:useLocalDpi xmlns:a14="http://schemas.microsoft.com/office/drawing/2010/main" val="0"/>
              </a:ext>
            </a:extLst>
          </a:blip>
          <a:srcRect l="2601" t="4302" r="53852" b="67072"/>
          <a:stretch/>
        </p:blipFill>
        <p:spPr>
          <a:xfrm>
            <a:off x="1556190" y="2408552"/>
            <a:ext cx="3384653" cy="1020448"/>
          </a:xfrm>
          <a:prstGeom prst="rect">
            <a:avLst/>
          </a:prstGeom>
        </p:spPr>
      </p:pic>
      <p:sp>
        <p:nvSpPr>
          <p:cNvPr id="15" name="Rectangle: Rounded Corners 2">
            <a:extLst>
              <a:ext uri="{FF2B5EF4-FFF2-40B4-BE49-F238E27FC236}">
                <a16:creationId xmlns:a16="http://schemas.microsoft.com/office/drawing/2014/main" id="{8549CD34-FCAA-FC5B-C36A-828B98767931}"/>
              </a:ext>
            </a:extLst>
          </p:cNvPr>
          <p:cNvSpPr/>
          <p:nvPr/>
        </p:nvSpPr>
        <p:spPr>
          <a:xfrm>
            <a:off x="1603912" y="3305306"/>
            <a:ext cx="3289211" cy="117381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6" name="ZoneTexte 15">
            <a:extLst>
              <a:ext uri="{FF2B5EF4-FFF2-40B4-BE49-F238E27FC236}">
                <a16:creationId xmlns:a16="http://schemas.microsoft.com/office/drawing/2014/main" id="{60B0D20A-30BA-8028-178F-44C6E363F98A}"/>
              </a:ext>
            </a:extLst>
          </p:cNvPr>
          <p:cNvSpPr txBox="1"/>
          <p:nvPr/>
        </p:nvSpPr>
        <p:spPr>
          <a:xfrm>
            <a:off x="1679236" y="3599826"/>
            <a:ext cx="3138562" cy="584775"/>
          </a:xfrm>
          <a:prstGeom prst="rect">
            <a:avLst/>
          </a:prstGeom>
          <a:noFill/>
        </p:spPr>
        <p:txBody>
          <a:bodyPr wrap="square" rtlCol="0">
            <a:spAutoFit/>
          </a:bodyPr>
          <a:lstStyle/>
          <a:p>
            <a:r>
              <a:rPr lang="fr-FR" sz="1600" i="1" dirty="0">
                <a:solidFill>
                  <a:schemeClr val="bg2">
                    <a:lumMod val="25000"/>
                  </a:schemeClr>
                </a:solidFill>
              </a:rPr>
              <a:t>La qualité des sorties dépend de la qualité des entrées.</a:t>
            </a:r>
          </a:p>
        </p:txBody>
      </p:sp>
      <p:cxnSp>
        <p:nvCxnSpPr>
          <p:cNvPr id="20" name="Connecteur droit 19">
            <a:extLst>
              <a:ext uri="{FF2B5EF4-FFF2-40B4-BE49-F238E27FC236}">
                <a16:creationId xmlns:a16="http://schemas.microsoft.com/office/drawing/2014/main" id="{37A6118F-9225-02A0-BB60-6924E829AA9C}"/>
              </a:ext>
            </a:extLst>
          </p:cNvPr>
          <p:cNvCxnSpPr>
            <a:cxnSpLocks/>
          </p:cNvCxnSpPr>
          <p:nvPr/>
        </p:nvCxnSpPr>
        <p:spPr>
          <a:xfrm>
            <a:off x="5870353" y="1695401"/>
            <a:ext cx="0" cy="443107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28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FB11D-6AEF-D2C0-C822-1CF199FF9F3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C78CA95-C188-E11D-C91F-350021E4D7E3}"/>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17" name="Image 16" descr="Une image contenant texte, capture d’écran, Police, nombre&#10;&#10;Description générée automatiquement">
            <a:extLst>
              <a:ext uri="{FF2B5EF4-FFF2-40B4-BE49-F238E27FC236}">
                <a16:creationId xmlns:a16="http://schemas.microsoft.com/office/drawing/2014/main" id="{26C7976F-5F62-EE38-88EC-B60557E38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894" y="2143742"/>
            <a:ext cx="4249796" cy="4150675"/>
          </a:xfrm>
          <a:prstGeom prst="rect">
            <a:avLst/>
          </a:prstGeom>
        </p:spPr>
      </p:pic>
      <p:pic>
        <p:nvPicPr>
          <p:cNvPr id="6" name="Image 5" descr="Une image contenant texte, capture d’écran, Police, conception&#10;&#10;Description générée automatiquement">
            <a:extLst>
              <a:ext uri="{FF2B5EF4-FFF2-40B4-BE49-F238E27FC236}">
                <a16:creationId xmlns:a16="http://schemas.microsoft.com/office/drawing/2014/main" id="{7DE22BFC-FFCA-01BB-7A2D-162F80CC8594}"/>
              </a:ext>
            </a:extLst>
          </p:cNvPr>
          <p:cNvPicPr>
            <a:picLocks noChangeAspect="1"/>
          </p:cNvPicPr>
          <p:nvPr/>
        </p:nvPicPr>
        <p:blipFill rotWithShape="1">
          <a:blip r:embed="rId3">
            <a:extLst>
              <a:ext uri="{28A0092B-C50C-407E-A947-70E740481C1C}">
                <a14:useLocalDpi xmlns:a14="http://schemas.microsoft.com/office/drawing/2010/main" val="0"/>
              </a:ext>
            </a:extLst>
          </a:blip>
          <a:srcRect l="2601" t="4302" r="53852" b="67072"/>
          <a:stretch/>
        </p:blipFill>
        <p:spPr>
          <a:xfrm>
            <a:off x="1556190" y="2408552"/>
            <a:ext cx="3384653" cy="1020448"/>
          </a:xfrm>
          <a:prstGeom prst="rect">
            <a:avLst/>
          </a:prstGeom>
        </p:spPr>
      </p:pic>
      <p:sp>
        <p:nvSpPr>
          <p:cNvPr id="15" name="Rectangle: Rounded Corners 2">
            <a:extLst>
              <a:ext uri="{FF2B5EF4-FFF2-40B4-BE49-F238E27FC236}">
                <a16:creationId xmlns:a16="http://schemas.microsoft.com/office/drawing/2014/main" id="{E928A398-4162-A7A9-7835-F5D1CC9AA445}"/>
              </a:ext>
            </a:extLst>
          </p:cNvPr>
          <p:cNvSpPr/>
          <p:nvPr/>
        </p:nvSpPr>
        <p:spPr>
          <a:xfrm>
            <a:off x="1603912" y="3305306"/>
            <a:ext cx="3289211" cy="117381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6" name="ZoneTexte 15">
            <a:extLst>
              <a:ext uri="{FF2B5EF4-FFF2-40B4-BE49-F238E27FC236}">
                <a16:creationId xmlns:a16="http://schemas.microsoft.com/office/drawing/2014/main" id="{7F17DF83-721E-665E-66CC-B95A6BC458AB}"/>
              </a:ext>
            </a:extLst>
          </p:cNvPr>
          <p:cNvSpPr txBox="1"/>
          <p:nvPr/>
        </p:nvSpPr>
        <p:spPr>
          <a:xfrm>
            <a:off x="1679236" y="3599826"/>
            <a:ext cx="3138562" cy="584775"/>
          </a:xfrm>
          <a:prstGeom prst="rect">
            <a:avLst/>
          </a:prstGeom>
          <a:noFill/>
        </p:spPr>
        <p:txBody>
          <a:bodyPr wrap="square" rtlCol="0">
            <a:spAutoFit/>
          </a:bodyPr>
          <a:lstStyle/>
          <a:p>
            <a:r>
              <a:rPr lang="fr-FR" sz="1600" i="1" dirty="0">
                <a:solidFill>
                  <a:schemeClr val="bg2">
                    <a:lumMod val="25000"/>
                  </a:schemeClr>
                </a:solidFill>
              </a:rPr>
              <a:t>La qualité des sorties dépend de la qualité des entrées.</a:t>
            </a:r>
          </a:p>
        </p:txBody>
      </p:sp>
      <p:pic>
        <p:nvPicPr>
          <p:cNvPr id="2" name="Image 1" descr="Une image contenant texte, capture d’écran, Police, conception&#10;&#10;Description générée automatiquement">
            <a:extLst>
              <a:ext uri="{FF2B5EF4-FFF2-40B4-BE49-F238E27FC236}">
                <a16:creationId xmlns:a16="http://schemas.microsoft.com/office/drawing/2014/main" id="{F7214F59-F888-D942-0DE4-72932C78F2E7}"/>
              </a:ext>
            </a:extLst>
          </p:cNvPr>
          <p:cNvPicPr>
            <a:picLocks noChangeAspect="1"/>
          </p:cNvPicPr>
          <p:nvPr/>
        </p:nvPicPr>
        <p:blipFill rotWithShape="1">
          <a:blip r:embed="rId3">
            <a:extLst>
              <a:ext uri="{28A0092B-C50C-407E-A947-70E740481C1C}">
                <a14:useLocalDpi xmlns:a14="http://schemas.microsoft.com/office/drawing/2010/main" val="0"/>
              </a:ext>
            </a:extLst>
          </a:blip>
          <a:srcRect l="50796" t="3862" r="3598" b="70284"/>
          <a:stretch/>
        </p:blipFill>
        <p:spPr>
          <a:xfrm>
            <a:off x="1470161" y="2399024"/>
            <a:ext cx="3544711" cy="921670"/>
          </a:xfrm>
          <a:prstGeom prst="rect">
            <a:avLst/>
          </a:prstGeom>
        </p:spPr>
      </p:pic>
      <p:sp>
        <p:nvSpPr>
          <p:cNvPr id="3" name="Rectangle: Rounded Corners 2">
            <a:extLst>
              <a:ext uri="{FF2B5EF4-FFF2-40B4-BE49-F238E27FC236}">
                <a16:creationId xmlns:a16="http://schemas.microsoft.com/office/drawing/2014/main" id="{F90910F2-F658-1972-4FC3-B928E77B6F87}"/>
              </a:ext>
            </a:extLst>
          </p:cNvPr>
          <p:cNvSpPr/>
          <p:nvPr/>
        </p:nvSpPr>
        <p:spPr>
          <a:xfrm>
            <a:off x="1656731" y="3305306"/>
            <a:ext cx="3289211" cy="117381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4" name="Rectangle 23">
            <a:extLst>
              <a:ext uri="{FF2B5EF4-FFF2-40B4-BE49-F238E27FC236}">
                <a16:creationId xmlns:a16="http://schemas.microsoft.com/office/drawing/2014/main" id="{24605EF8-AD42-F9BB-96FF-2679DC9F682F}"/>
              </a:ext>
            </a:extLst>
          </p:cNvPr>
          <p:cNvSpPr/>
          <p:nvPr/>
        </p:nvSpPr>
        <p:spPr>
          <a:xfrm>
            <a:off x="6794765" y="4973679"/>
            <a:ext cx="3715275" cy="1637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A28B88A8-9910-A11D-B700-623511C41145}"/>
              </a:ext>
            </a:extLst>
          </p:cNvPr>
          <p:cNvSpPr txBox="1"/>
          <p:nvPr/>
        </p:nvSpPr>
        <p:spPr>
          <a:xfrm>
            <a:off x="1732055" y="3599826"/>
            <a:ext cx="3138562" cy="584775"/>
          </a:xfrm>
          <a:prstGeom prst="rect">
            <a:avLst/>
          </a:prstGeom>
          <a:noFill/>
        </p:spPr>
        <p:txBody>
          <a:bodyPr wrap="square" rtlCol="0">
            <a:spAutoFit/>
          </a:bodyPr>
          <a:lstStyle/>
          <a:p>
            <a:r>
              <a:rPr lang="fr-FR" sz="1600" i="1" dirty="0">
                <a:solidFill>
                  <a:srgbClr val="92D050"/>
                </a:solidFill>
              </a:rPr>
              <a:t>Optimisation des résultats : donner recommandations</a:t>
            </a:r>
          </a:p>
        </p:txBody>
      </p:sp>
      <p:sp>
        <p:nvSpPr>
          <p:cNvPr id="7" name="Rectangle: Rounded Corners 36">
            <a:extLst>
              <a:ext uri="{FF2B5EF4-FFF2-40B4-BE49-F238E27FC236}">
                <a16:creationId xmlns:a16="http://schemas.microsoft.com/office/drawing/2014/main" id="{F7AC50BB-4DE7-39F6-2337-65CF1496315E}"/>
              </a:ext>
            </a:extLst>
          </p:cNvPr>
          <p:cNvSpPr/>
          <p:nvPr/>
        </p:nvSpPr>
        <p:spPr>
          <a:xfrm>
            <a:off x="7505939" y="1328801"/>
            <a:ext cx="3175027" cy="72377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8" name="Rectangle 7">
            <a:extLst>
              <a:ext uri="{FF2B5EF4-FFF2-40B4-BE49-F238E27FC236}">
                <a16:creationId xmlns:a16="http://schemas.microsoft.com/office/drawing/2014/main" id="{CC75BDCD-244F-4381-CD69-B6FE2321893C}"/>
              </a:ext>
            </a:extLst>
          </p:cNvPr>
          <p:cNvSpPr/>
          <p:nvPr/>
        </p:nvSpPr>
        <p:spPr>
          <a:xfrm>
            <a:off x="7701869" y="1419969"/>
            <a:ext cx="2783166" cy="494431"/>
          </a:xfrm>
          <a:prstGeom prst="rect">
            <a:avLst/>
          </a:prstGeom>
        </p:spPr>
        <p:txBody>
          <a:bodyPr wrap="square">
            <a:spAutoFit/>
          </a:bodyPr>
          <a:lstStyle/>
          <a:p>
            <a:pPr algn="ctr">
              <a:lnSpc>
                <a:spcPct val="150000"/>
              </a:lnSpc>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Chain of </a:t>
            </a:r>
            <a:r>
              <a:rPr kumimoji="0" lang="fr-FR" sz="2000" b="1" i="0" u="none" strike="noStrike" kern="1200" cap="none" spc="0" normalizeH="0" baseline="0" noProof="0" dirty="0" err="1">
                <a:ln>
                  <a:noFill/>
                </a:ln>
                <a:solidFill>
                  <a:srgbClr val="44546A"/>
                </a:solidFill>
                <a:effectLst/>
                <a:uLnTx/>
                <a:uFillTx/>
                <a:latin typeface="Century Gothic" panose="020F0302020204030204"/>
                <a:ea typeface="+mn-ea"/>
                <a:cs typeface="+mn-cs"/>
              </a:rPr>
              <a:t>Thought</a:t>
            </a:r>
            <a:endPar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2" name="Rectangle 21">
            <a:extLst>
              <a:ext uri="{FF2B5EF4-FFF2-40B4-BE49-F238E27FC236}">
                <a16:creationId xmlns:a16="http://schemas.microsoft.com/office/drawing/2014/main" id="{6EA57BE6-D8F8-5E04-DB3E-98833BB97552}"/>
              </a:ext>
            </a:extLst>
          </p:cNvPr>
          <p:cNvSpPr/>
          <p:nvPr/>
        </p:nvSpPr>
        <p:spPr>
          <a:xfrm>
            <a:off x="7609727" y="2615024"/>
            <a:ext cx="2967449" cy="1887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179AE5DC-ED05-DB70-D7FC-BADEEC96F73A}"/>
              </a:ext>
            </a:extLst>
          </p:cNvPr>
          <p:cNvSpPr/>
          <p:nvPr/>
        </p:nvSpPr>
        <p:spPr>
          <a:xfrm>
            <a:off x="6113072" y="2767118"/>
            <a:ext cx="2275609" cy="1200329"/>
          </a:xfrm>
          <a:prstGeom prst="rect">
            <a:avLst/>
          </a:prstGeom>
          <a:solidFill>
            <a:srgbClr val="F1F2F5"/>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spAutoFit/>
          </a:bodyPr>
          <a:lstStyle/>
          <a:p>
            <a:pPr algn="ctr"/>
            <a:r>
              <a:rPr lang="fr-FR" sz="1200" i="1" dirty="0">
                <a:solidFill>
                  <a:schemeClr val="tx1">
                    <a:lumMod val="85000"/>
                    <a:lumOff val="15000"/>
                  </a:schemeClr>
                </a:solidFill>
                <a:latin typeface="Abadi MT Condensed Light" panose="020B0306030101010103" pitchFamily="34" charset="77"/>
              </a:rPr>
              <a:t>Roger a 5 balles de tennis. Il achète deux sodas de plus que le nombre de balles de tennis. Chaque soda correspond à 3 balles de tennis. </a:t>
            </a:r>
          </a:p>
          <a:p>
            <a:pPr algn="ctr"/>
            <a:r>
              <a:rPr lang="fr-FR" sz="1200" i="1" dirty="0">
                <a:solidFill>
                  <a:schemeClr val="tx1">
                    <a:lumMod val="85000"/>
                    <a:lumOff val="15000"/>
                  </a:schemeClr>
                </a:solidFill>
                <a:latin typeface="Abadi MT Condensed Light" panose="020B0306030101010103" pitchFamily="34" charset="77"/>
              </a:rPr>
              <a:t>Combien a-t-il de balles de tennis ?	 </a:t>
            </a:r>
          </a:p>
          <a:p>
            <a:pPr algn="ctr"/>
            <a:r>
              <a:rPr lang="fr-FR" sz="1200" i="1" dirty="0">
                <a:solidFill>
                  <a:schemeClr val="tx1">
                    <a:lumMod val="85000"/>
                    <a:lumOff val="15000"/>
                  </a:schemeClr>
                </a:solidFill>
                <a:latin typeface="Abadi MT Condensed Light" panose="020B0306030101010103" pitchFamily="34" charset="77"/>
              </a:rPr>
              <a:t>Roger a 5 balles de tennis. </a:t>
            </a:r>
          </a:p>
        </p:txBody>
      </p:sp>
      <p:sp>
        <p:nvSpPr>
          <p:cNvPr id="11" name="Rectangle 10">
            <a:extLst>
              <a:ext uri="{FF2B5EF4-FFF2-40B4-BE49-F238E27FC236}">
                <a16:creationId xmlns:a16="http://schemas.microsoft.com/office/drawing/2014/main" id="{1E880090-938B-3FC1-4A33-483A67E9946C}"/>
              </a:ext>
            </a:extLst>
          </p:cNvPr>
          <p:cNvSpPr/>
          <p:nvPr/>
        </p:nvSpPr>
        <p:spPr>
          <a:xfrm>
            <a:off x="9261235" y="2768054"/>
            <a:ext cx="2362376" cy="1384995"/>
          </a:xfrm>
          <a:prstGeom prst="rect">
            <a:avLst/>
          </a:prstGeom>
          <a:solidFill>
            <a:srgbClr val="ECEDF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rtlCol="0" anchor="t" anchorCtr="0">
            <a:spAutoFit/>
          </a:bodyPr>
          <a:lstStyle/>
          <a:p>
            <a:pPr algn="ctr"/>
            <a:r>
              <a:rPr lang="fr-FR" sz="1200" i="1" dirty="0">
                <a:solidFill>
                  <a:schemeClr val="tx1">
                    <a:lumMod val="85000"/>
                    <a:lumOff val="15000"/>
                  </a:schemeClr>
                </a:solidFill>
                <a:latin typeface="Abadi MT Condensed Light" panose="020B0306030101010103" pitchFamily="34" charset="77"/>
              </a:rPr>
              <a:t>Roger a 5 balles de tennis. Il achète deux sodas de plus que le nombre de balles de tennis. Chaque soda correspond à 3 balles de tennis. Combien a-t-il de balles de tennis ? </a:t>
            </a:r>
          </a:p>
          <a:p>
            <a:pPr algn="ctr"/>
            <a:r>
              <a:rPr lang="fr-FR" sz="1200" i="1" dirty="0">
                <a:solidFill>
                  <a:schemeClr val="tx1">
                    <a:lumMod val="85000"/>
                    <a:lumOff val="15000"/>
                  </a:schemeClr>
                </a:solidFill>
                <a:latin typeface="Abadi MT Condensed Light" panose="020B0306030101010103" pitchFamily="34" charset="77"/>
              </a:rPr>
              <a:t>Explique ton raisonnement pas à pas.</a:t>
            </a:r>
          </a:p>
          <a:p>
            <a:pPr algn="ctr"/>
            <a:r>
              <a:rPr lang="fr-FR" sz="1200" i="1" dirty="0">
                <a:solidFill>
                  <a:schemeClr val="tx1">
                    <a:lumMod val="85000"/>
                    <a:lumOff val="15000"/>
                  </a:schemeClr>
                </a:solidFill>
                <a:latin typeface="Abadi MT Condensed Light" panose="020B0306030101010103" pitchFamily="34" charset="77"/>
              </a:rPr>
              <a:t>	  </a:t>
            </a:r>
          </a:p>
        </p:txBody>
      </p:sp>
      <p:cxnSp>
        <p:nvCxnSpPr>
          <p:cNvPr id="12" name="Connecteur droit 11">
            <a:extLst>
              <a:ext uri="{FF2B5EF4-FFF2-40B4-BE49-F238E27FC236}">
                <a16:creationId xmlns:a16="http://schemas.microsoft.com/office/drawing/2014/main" id="{B516BC98-A07A-58B7-5D00-05D8E414117F}"/>
              </a:ext>
            </a:extLst>
          </p:cNvPr>
          <p:cNvCxnSpPr>
            <a:cxnSpLocks/>
          </p:cNvCxnSpPr>
          <p:nvPr/>
        </p:nvCxnSpPr>
        <p:spPr>
          <a:xfrm>
            <a:off x="5870353" y="1695401"/>
            <a:ext cx="0" cy="443107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8" name="Rectangle : coins arrondis 17">
            <a:extLst>
              <a:ext uri="{FF2B5EF4-FFF2-40B4-BE49-F238E27FC236}">
                <a16:creationId xmlns:a16="http://schemas.microsoft.com/office/drawing/2014/main" id="{4751FEA9-F334-889D-6838-B2DFF2953095}"/>
              </a:ext>
            </a:extLst>
          </p:cNvPr>
          <p:cNvSpPr/>
          <p:nvPr/>
        </p:nvSpPr>
        <p:spPr>
          <a:xfrm>
            <a:off x="6096000" y="2298303"/>
            <a:ext cx="1981200" cy="321982"/>
          </a:xfrm>
          <a:prstGeom prst="roundRect">
            <a:avLst/>
          </a:prstGeom>
          <a:solidFill>
            <a:srgbClr val="D2E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F9E2DD31-762A-BED6-BAEA-404E4A40CDC9}"/>
              </a:ext>
            </a:extLst>
          </p:cNvPr>
          <p:cNvSpPr/>
          <p:nvPr/>
        </p:nvSpPr>
        <p:spPr>
          <a:xfrm>
            <a:off x="9625563" y="2298303"/>
            <a:ext cx="1981200" cy="321982"/>
          </a:xfrm>
          <a:prstGeom prst="roundRect">
            <a:avLst/>
          </a:prstGeom>
          <a:solidFill>
            <a:srgbClr val="D2E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4EB49337-55BD-E45D-6FDC-039115E9EE28}"/>
              </a:ext>
            </a:extLst>
          </p:cNvPr>
          <p:cNvSpPr/>
          <p:nvPr/>
        </p:nvSpPr>
        <p:spPr>
          <a:xfrm>
            <a:off x="6646352" y="5572188"/>
            <a:ext cx="2275609" cy="276999"/>
          </a:xfrm>
          <a:prstGeom prst="rect">
            <a:avLst/>
          </a:prstGeom>
          <a:solidFill>
            <a:srgbClr val="F1F2F5"/>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spAutoFit/>
          </a:bodyPr>
          <a:lstStyle/>
          <a:p>
            <a:pPr algn="ctr"/>
            <a:r>
              <a:rPr lang="fr-FR" sz="1200" i="1" dirty="0">
                <a:solidFill>
                  <a:schemeClr val="tx1">
                    <a:lumMod val="85000"/>
                    <a:lumOff val="15000"/>
                  </a:schemeClr>
                </a:solidFill>
                <a:latin typeface="Abadi MT Condensed Light" panose="020B0306030101010103" pitchFamily="34" charset="77"/>
              </a:rPr>
              <a:t>Roger a 5 balles de tennis. </a:t>
            </a:r>
          </a:p>
        </p:txBody>
      </p:sp>
      <p:sp>
        <p:nvSpPr>
          <p:cNvPr id="21" name="Rectangle 20">
            <a:extLst>
              <a:ext uri="{FF2B5EF4-FFF2-40B4-BE49-F238E27FC236}">
                <a16:creationId xmlns:a16="http://schemas.microsoft.com/office/drawing/2014/main" id="{727BF8E7-57E2-1F66-72EB-0FB6BEE29FF0}"/>
              </a:ext>
            </a:extLst>
          </p:cNvPr>
          <p:cNvSpPr/>
          <p:nvPr/>
        </p:nvSpPr>
        <p:spPr>
          <a:xfrm>
            <a:off x="9106353" y="5580926"/>
            <a:ext cx="2275609" cy="830997"/>
          </a:xfrm>
          <a:prstGeom prst="rect">
            <a:avLst/>
          </a:prstGeom>
          <a:solidFill>
            <a:srgbClr val="ECEDF1"/>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spAutoFit/>
          </a:bodyPr>
          <a:lstStyle/>
          <a:p>
            <a:pPr algn="ctr"/>
            <a:r>
              <a:rPr lang="fr-FR" sz="1200" i="1" dirty="0">
                <a:solidFill>
                  <a:schemeClr val="tx1">
                    <a:lumMod val="85000"/>
                    <a:lumOff val="15000"/>
                  </a:schemeClr>
                </a:solidFill>
                <a:latin typeface="Abadi MT Condensed Light" panose="020B0306030101010103" pitchFamily="34" charset="77"/>
              </a:rPr>
              <a:t>Roger a initialement 5 balles de tennis. Lorsqu’il achète 2 boîtes, soit 6 balles de tennis, il a en sa possession 5 et 6 balles de tennis au total. 	  </a:t>
            </a:r>
          </a:p>
        </p:txBody>
      </p:sp>
      <p:pic>
        <p:nvPicPr>
          <p:cNvPr id="23" name="Image 22">
            <a:extLst>
              <a:ext uri="{FF2B5EF4-FFF2-40B4-BE49-F238E27FC236}">
                <a16:creationId xmlns:a16="http://schemas.microsoft.com/office/drawing/2014/main" id="{0BF7A814-6B2D-CB8D-723D-F73F32B3CC87}"/>
              </a:ext>
            </a:extLst>
          </p:cNvPr>
          <p:cNvPicPr>
            <a:picLocks noChangeAspect="1"/>
          </p:cNvPicPr>
          <p:nvPr/>
        </p:nvPicPr>
        <p:blipFill>
          <a:blip r:embed="rId4"/>
          <a:stretch>
            <a:fillRect/>
          </a:stretch>
        </p:blipFill>
        <p:spPr>
          <a:xfrm>
            <a:off x="6612444" y="5008359"/>
            <a:ext cx="4854249" cy="574661"/>
          </a:xfrm>
          <a:prstGeom prst="rect">
            <a:avLst/>
          </a:prstGeom>
        </p:spPr>
      </p:pic>
      <p:cxnSp>
        <p:nvCxnSpPr>
          <p:cNvPr id="26" name="Connecteur droit avec flèche 25">
            <a:extLst>
              <a:ext uri="{FF2B5EF4-FFF2-40B4-BE49-F238E27FC236}">
                <a16:creationId xmlns:a16="http://schemas.microsoft.com/office/drawing/2014/main" id="{24ED54AF-7B70-D997-299D-6D5B9352C030}"/>
              </a:ext>
            </a:extLst>
          </p:cNvPr>
          <p:cNvCxnSpPr/>
          <p:nvPr/>
        </p:nvCxnSpPr>
        <p:spPr>
          <a:xfrm>
            <a:off x="8077200" y="3967447"/>
            <a:ext cx="0" cy="53495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2C105F23-E8E8-63F4-76A5-E5EB4C7F8577}"/>
              </a:ext>
            </a:extLst>
          </p:cNvPr>
          <p:cNvCxnSpPr>
            <a:cxnSpLocks/>
          </p:cNvCxnSpPr>
          <p:nvPr/>
        </p:nvCxnSpPr>
        <p:spPr>
          <a:xfrm>
            <a:off x="9594033" y="4153049"/>
            <a:ext cx="0" cy="349348"/>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420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2CBD3-8A9C-1DAD-F500-837ADD220400}"/>
            </a:ext>
          </a:extLst>
        </p:cNvPr>
        <p:cNvGrpSpPr/>
        <p:nvPr/>
      </p:nvGrpSpPr>
      <p:grpSpPr>
        <a:xfrm>
          <a:off x="0" y="0"/>
          <a:ext cx="0" cy="0"/>
          <a:chOff x="0" y="0"/>
          <a:chExt cx="0" cy="0"/>
        </a:xfrm>
      </p:grpSpPr>
      <p:sp>
        <p:nvSpPr>
          <p:cNvPr id="7" name="Rectangle: Rounded Corners 36">
            <a:extLst>
              <a:ext uri="{FF2B5EF4-FFF2-40B4-BE49-F238E27FC236}">
                <a16:creationId xmlns:a16="http://schemas.microsoft.com/office/drawing/2014/main" id="{8E28833D-541F-1A07-025A-79B63A2E42F3}"/>
              </a:ext>
            </a:extLst>
          </p:cNvPr>
          <p:cNvSpPr/>
          <p:nvPr/>
        </p:nvSpPr>
        <p:spPr>
          <a:xfrm>
            <a:off x="368924" y="1690688"/>
            <a:ext cx="3175027" cy="72377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8" name="Rectangle 7">
            <a:extLst>
              <a:ext uri="{FF2B5EF4-FFF2-40B4-BE49-F238E27FC236}">
                <a16:creationId xmlns:a16="http://schemas.microsoft.com/office/drawing/2014/main" id="{DD7BC0DF-8609-94BA-E8D1-9072A15D191C}"/>
              </a:ext>
            </a:extLst>
          </p:cNvPr>
          <p:cNvSpPr/>
          <p:nvPr/>
        </p:nvSpPr>
        <p:spPr>
          <a:xfrm>
            <a:off x="564854" y="1781856"/>
            <a:ext cx="2783166" cy="494431"/>
          </a:xfrm>
          <a:prstGeom prst="rect">
            <a:avLst/>
          </a:prstGeom>
        </p:spPr>
        <p:txBody>
          <a:bodyPr wrap="square">
            <a:spAutoFit/>
          </a:bodyPr>
          <a:lstStyle/>
          <a:p>
            <a:pPr algn="ctr">
              <a:lnSpc>
                <a:spcPct val="150000"/>
              </a:lnSpc>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Chain of </a:t>
            </a:r>
            <a:r>
              <a:rPr kumimoji="0" lang="fr-FR" sz="2000" b="1" i="0" u="none" strike="noStrike" kern="1200" cap="none" spc="0" normalizeH="0" baseline="0" noProof="0" dirty="0" err="1">
                <a:ln>
                  <a:noFill/>
                </a:ln>
                <a:solidFill>
                  <a:srgbClr val="44546A"/>
                </a:solidFill>
                <a:effectLst/>
                <a:uLnTx/>
                <a:uFillTx/>
                <a:latin typeface="Century Gothic" panose="020F0302020204030204"/>
                <a:ea typeface="+mn-ea"/>
                <a:cs typeface="+mn-cs"/>
              </a:rPr>
              <a:t>Thought</a:t>
            </a:r>
            <a:endPar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cxnSp>
        <p:nvCxnSpPr>
          <p:cNvPr id="12" name="Connecteur droit 11">
            <a:extLst>
              <a:ext uri="{FF2B5EF4-FFF2-40B4-BE49-F238E27FC236}">
                <a16:creationId xmlns:a16="http://schemas.microsoft.com/office/drawing/2014/main" id="{3716595E-7A16-F798-1495-B0A2054136AD}"/>
              </a:ext>
            </a:extLst>
          </p:cNvPr>
          <p:cNvCxnSpPr>
            <a:cxnSpLocks/>
          </p:cNvCxnSpPr>
          <p:nvPr/>
        </p:nvCxnSpPr>
        <p:spPr>
          <a:xfrm>
            <a:off x="4103336" y="2106663"/>
            <a:ext cx="0" cy="443107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Rectangle: Rounded Corners 36">
            <a:extLst>
              <a:ext uri="{FF2B5EF4-FFF2-40B4-BE49-F238E27FC236}">
                <a16:creationId xmlns:a16="http://schemas.microsoft.com/office/drawing/2014/main" id="{173DF949-003E-737C-7223-6F0879157EA5}"/>
              </a:ext>
            </a:extLst>
          </p:cNvPr>
          <p:cNvSpPr/>
          <p:nvPr/>
        </p:nvSpPr>
        <p:spPr>
          <a:xfrm>
            <a:off x="4662722" y="1690688"/>
            <a:ext cx="3175027" cy="72377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3" name="Rectangle 12">
            <a:extLst>
              <a:ext uri="{FF2B5EF4-FFF2-40B4-BE49-F238E27FC236}">
                <a16:creationId xmlns:a16="http://schemas.microsoft.com/office/drawing/2014/main" id="{FF5E6446-904B-9D3B-6A92-3C5518C65343}"/>
              </a:ext>
            </a:extLst>
          </p:cNvPr>
          <p:cNvSpPr/>
          <p:nvPr/>
        </p:nvSpPr>
        <p:spPr>
          <a:xfrm>
            <a:off x="4858652" y="1781856"/>
            <a:ext cx="2783166" cy="494431"/>
          </a:xfrm>
          <a:prstGeom prst="rect">
            <a:avLst/>
          </a:prstGeom>
        </p:spPr>
        <p:txBody>
          <a:bodyPr wrap="square">
            <a:spAutoFit/>
          </a:bodyPr>
          <a:lstStyle/>
          <a:p>
            <a:pPr algn="ctr">
              <a:lnSpc>
                <a:spcPct val="150000"/>
              </a:lnSpc>
              <a:defRPr/>
            </a:pPr>
            <a:r>
              <a:rPr kumimoji="0" lang="fr-FR" sz="2000" b="1" i="0" u="none" strike="noStrike" kern="1200" cap="none" spc="0" normalizeH="0" baseline="0" noProof="0" dirty="0" err="1">
                <a:ln>
                  <a:noFill/>
                </a:ln>
                <a:solidFill>
                  <a:srgbClr val="44546A"/>
                </a:solidFill>
                <a:effectLst/>
                <a:uLnTx/>
                <a:uFillTx/>
                <a:latin typeface="Century Gothic" panose="020F0302020204030204"/>
                <a:ea typeface="+mn-ea"/>
                <a:cs typeface="+mn-cs"/>
              </a:rPr>
              <a:t>Tree</a:t>
            </a: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 of </a:t>
            </a:r>
            <a:r>
              <a:rPr kumimoji="0" lang="fr-FR" sz="2000" b="1" i="0" u="none" strike="noStrike" kern="1200" cap="none" spc="0" normalizeH="0" baseline="0" noProof="0" dirty="0" err="1">
                <a:ln>
                  <a:noFill/>
                </a:ln>
                <a:solidFill>
                  <a:srgbClr val="44546A"/>
                </a:solidFill>
                <a:effectLst/>
                <a:uLnTx/>
                <a:uFillTx/>
                <a:latin typeface="Century Gothic" panose="020F0302020204030204"/>
                <a:ea typeface="+mn-ea"/>
                <a:cs typeface="+mn-cs"/>
              </a:rPr>
              <a:t>Thought</a:t>
            </a:r>
            <a:endPar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cxnSp>
        <p:nvCxnSpPr>
          <p:cNvPr id="14" name="Connecteur droit 13">
            <a:extLst>
              <a:ext uri="{FF2B5EF4-FFF2-40B4-BE49-F238E27FC236}">
                <a16:creationId xmlns:a16="http://schemas.microsoft.com/office/drawing/2014/main" id="{F0B0225C-F4AE-9BBA-AB7D-849C46972D6C}"/>
              </a:ext>
            </a:extLst>
          </p:cNvPr>
          <p:cNvCxnSpPr>
            <a:cxnSpLocks/>
          </p:cNvCxnSpPr>
          <p:nvPr/>
        </p:nvCxnSpPr>
        <p:spPr>
          <a:xfrm>
            <a:off x="8298280" y="2106663"/>
            <a:ext cx="0" cy="443107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5" name="Rectangle: Rounded Corners 36">
            <a:extLst>
              <a:ext uri="{FF2B5EF4-FFF2-40B4-BE49-F238E27FC236}">
                <a16:creationId xmlns:a16="http://schemas.microsoft.com/office/drawing/2014/main" id="{D9282A72-B6BD-CDB8-765D-4D48F1ED959A}"/>
              </a:ext>
            </a:extLst>
          </p:cNvPr>
          <p:cNvSpPr/>
          <p:nvPr/>
        </p:nvSpPr>
        <p:spPr>
          <a:xfrm>
            <a:off x="8741216" y="1690688"/>
            <a:ext cx="3175027" cy="72377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8" name="Rectangle 27">
            <a:extLst>
              <a:ext uri="{FF2B5EF4-FFF2-40B4-BE49-F238E27FC236}">
                <a16:creationId xmlns:a16="http://schemas.microsoft.com/office/drawing/2014/main" id="{1D6B1C3E-CD34-F86D-581C-6C383E2494CF}"/>
              </a:ext>
            </a:extLst>
          </p:cNvPr>
          <p:cNvSpPr/>
          <p:nvPr/>
        </p:nvSpPr>
        <p:spPr>
          <a:xfrm>
            <a:off x="8937146" y="1781856"/>
            <a:ext cx="2783166" cy="494431"/>
          </a:xfrm>
          <a:prstGeom prst="rect">
            <a:avLst/>
          </a:prstGeom>
        </p:spPr>
        <p:txBody>
          <a:bodyPr wrap="square">
            <a:spAutoFit/>
          </a:bodyPr>
          <a:lstStyle/>
          <a:p>
            <a:pPr algn="ctr">
              <a:lnSpc>
                <a:spcPct val="150000"/>
              </a:lnSpc>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Graph of </a:t>
            </a:r>
            <a:r>
              <a:rPr kumimoji="0" lang="fr-FR" sz="2000" b="1" i="0" u="none" strike="noStrike" kern="1200" cap="none" spc="0" normalizeH="0" baseline="0" noProof="0" dirty="0" err="1">
                <a:ln>
                  <a:noFill/>
                </a:ln>
                <a:solidFill>
                  <a:srgbClr val="44546A"/>
                </a:solidFill>
                <a:effectLst/>
                <a:uLnTx/>
                <a:uFillTx/>
                <a:latin typeface="Century Gothic" panose="020F0302020204030204"/>
                <a:ea typeface="+mn-ea"/>
                <a:cs typeface="+mn-cs"/>
              </a:rPr>
              <a:t>Thought</a:t>
            </a:r>
            <a:endPar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30" name="Rectangle : coins arrondis 29">
            <a:extLst>
              <a:ext uri="{FF2B5EF4-FFF2-40B4-BE49-F238E27FC236}">
                <a16:creationId xmlns:a16="http://schemas.microsoft.com/office/drawing/2014/main" id="{2E411936-CF27-547D-BACB-69DDA1B3D556}"/>
              </a:ext>
            </a:extLst>
          </p:cNvPr>
          <p:cNvSpPr/>
          <p:nvPr/>
        </p:nvSpPr>
        <p:spPr>
          <a:xfrm>
            <a:off x="1099751" y="2669059"/>
            <a:ext cx="1668163" cy="395417"/>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t>input</a:t>
            </a:r>
            <a:endParaRPr lang="fr-FR" b="1" dirty="0"/>
          </a:p>
        </p:txBody>
      </p:sp>
      <p:sp>
        <p:nvSpPr>
          <p:cNvPr id="31" name="Rectangle : coins arrondis 30">
            <a:extLst>
              <a:ext uri="{FF2B5EF4-FFF2-40B4-BE49-F238E27FC236}">
                <a16:creationId xmlns:a16="http://schemas.microsoft.com/office/drawing/2014/main" id="{E869EFB1-3C19-15A5-19AE-5ED71CE35A80}"/>
              </a:ext>
            </a:extLst>
          </p:cNvPr>
          <p:cNvSpPr/>
          <p:nvPr/>
        </p:nvSpPr>
        <p:spPr>
          <a:xfrm>
            <a:off x="1099750" y="5675870"/>
            <a:ext cx="1668163" cy="395417"/>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err="1"/>
              <a:t>result</a:t>
            </a:r>
            <a:endParaRPr lang="fr-FR" b="1" dirty="0"/>
          </a:p>
        </p:txBody>
      </p:sp>
      <p:sp>
        <p:nvSpPr>
          <p:cNvPr id="32" name="Ellipse 31">
            <a:extLst>
              <a:ext uri="{FF2B5EF4-FFF2-40B4-BE49-F238E27FC236}">
                <a16:creationId xmlns:a16="http://schemas.microsoft.com/office/drawing/2014/main" id="{EBDACAE4-C2D5-AB27-EBAA-BB92F53E5143}"/>
              </a:ext>
            </a:extLst>
          </p:cNvPr>
          <p:cNvSpPr/>
          <p:nvPr/>
        </p:nvSpPr>
        <p:spPr>
          <a:xfrm>
            <a:off x="1754658" y="3402291"/>
            <a:ext cx="358346" cy="364525"/>
          </a:xfrm>
          <a:prstGeom prst="ellipse">
            <a:avLst/>
          </a:prstGeom>
          <a:solidFill>
            <a:schemeClr val="bg2">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8414727D-5620-679F-8F30-834E8DDC1EBF}"/>
              </a:ext>
            </a:extLst>
          </p:cNvPr>
          <p:cNvSpPr/>
          <p:nvPr/>
        </p:nvSpPr>
        <p:spPr>
          <a:xfrm>
            <a:off x="1754658" y="4193670"/>
            <a:ext cx="358346" cy="364525"/>
          </a:xfrm>
          <a:prstGeom prst="ellipse">
            <a:avLst/>
          </a:prstGeom>
          <a:solidFill>
            <a:schemeClr val="bg2">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B8BDA300-BB47-C687-26BB-CCD367A398BA}"/>
              </a:ext>
            </a:extLst>
          </p:cNvPr>
          <p:cNvSpPr/>
          <p:nvPr/>
        </p:nvSpPr>
        <p:spPr>
          <a:xfrm>
            <a:off x="1754658" y="4985049"/>
            <a:ext cx="358346" cy="364525"/>
          </a:xfrm>
          <a:prstGeom prst="ellipse">
            <a:avLst/>
          </a:prstGeom>
          <a:solidFill>
            <a:schemeClr val="bg2">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avec flèche 35">
            <a:extLst>
              <a:ext uri="{FF2B5EF4-FFF2-40B4-BE49-F238E27FC236}">
                <a16:creationId xmlns:a16="http://schemas.microsoft.com/office/drawing/2014/main" id="{56C96E84-5499-0D01-1272-3424D96823E6}"/>
              </a:ext>
            </a:extLst>
          </p:cNvPr>
          <p:cNvCxnSpPr>
            <a:stCxn id="30" idx="2"/>
            <a:endCxn id="32" idx="0"/>
          </p:cNvCxnSpPr>
          <p:nvPr/>
        </p:nvCxnSpPr>
        <p:spPr>
          <a:xfrm flipH="1">
            <a:off x="1933831" y="3064476"/>
            <a:ext cx="2" cy="337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AF52BF08-B8FA-0115-A6BF-EF3AA4299C5F}"/>
              </a:ext>
            </a:extLst>
          </p:cNvPr>
          <p:cNvCxnSpPr>
            <a:cxnSpLocks/>
            <a:stCxn id="32" idx="4"/>
            <a:endCxn id="33" idx="0"/>
          </p:cNvCxnSpPr>
          <p:nvPr/>
        </p:nvCxnSpPr>
        <p:spPr>
          <a:xfrm>
            <a:off x="1933831" y="3766816"/>
            <a:ext cx="0" cy="42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2D5AFBBC-F6DC-BFF0-9D7E-C5958B28DA6E}"/>
              </a:ext>
            </a:extLst>
          </p:cNvPr>
          <p:cNvCxnSpPr>
            <a:cxnSpLocks/>
            <a:stCxn id="33" idx="4"/>
            <a:endCxn id="34" idx="0"/>
          </p:cNvCxnSpPr>
          <p:nvPr/>
        </p:nvCxnSpPr>
        <p:spPr>
          <a:xfrm>
            <a:off x="1933831" y="4558195"/>
            <a:ext cx="0" cy="42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B55818B8-3975-EF10-D266-FF5C986CBB99}"/>
              </a:ext>
            </a:extLst>
          </p:cNvPr>
          <p:cNvCxnSpPr>
            <a:cxnSpLocks/>
            <a:stCxn id="34" idx="4"/>
            <a:endCxn id="31" idx="0"/>
          </p:cNvCxnSpPr>
          <p:nvPr/>
        </p:nvCxnSpPr>
        <p:spPr>
          <a:xfrm>
            <a:off x="1933831" y="5349574"/>
            <a:ext cx="1" cy="326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 coins arrondis 49">
            <a:extLst>
              <a:ext uri="{FF2B5EF4-FFF2-40B4-BE49-F238E27FC236}">
                <a16:creationId xmlns:a16="http://schemas.microsoft.com/office/drawing/2014/main" id="{08D9C82F-B344-ED8F-F3D1-DD69B3507AC7}"/>
              </a:ext>
            </a:extLst>
          </p:cNvPr>
          <p:cNvSpPr/>
          <p:nvPr/>
        </p:nvSpPr>
        <p:spPr>
          <a:xfrm>
            <a:off x="4281421" y="2664225"/>
            <a:ext cx="1668163" cy="395417"/>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t>input</a:t>
            </a:r>
          </a:p>
        </p:txBody>
      </p:sp>
      <p:sp>
        <p:nvSpPr>
          <p:cNvPr id="51" name="Rectangle : coins arrondis 50">
            <a:extLst>
              <a:ext uri="{FF2B5EF4-FFF2-40B4-BE49-F238E27FC236}">
                <a16:creationId xmlns:a16="http://schemas.microsoft.com/office/drawing/2014/main" id="{E5D18AE8-E90D-8A3B-7CE7-4210EFC3DF7C}"/>
              </a:ext>
            </a:extLst>
          </p:cNvPr>
          <p:cNvSpPr/>
          <p:nvPr/>
        </p:nvSpPr>
        <p:spPr>
          <a:xfrm>
            <a:off x="6317945" y="5704460"/>
            <a:ext cx="1668163" cy="395417"/>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err="1"/>
              <a:t>result</a:t>
            </a:r>
            <a:endParaRPr lang="fr-FR" b="1" dirty="0"/>
          </a:p>
        </p:txBody>
      </p:sp>
      <p:sp>
        <p:nvSpPr>
          <p:cNvPr id="52" name="Ellipse 51">
            <a:extLst>
              <a:ext uri="{FF2B5EF4-FFF2-40B4-BE49-F238E27FC236}">
                <a16:creationId xmlns:a16="http://schemas.microsoft.com/office/drawing/2014/main" id="{7D57477A-BAEC-A121-1BAF-2C5BF88C4173}"/>
              </a:ext>
            </a:extLst>
          </p:cNvPr>
          <p:cNvSpPr/>
          <p:nvPr/>
        </p:nvSpPr>
        <p:spPr>
          <a:xfrm>
            <a:off x="4936328" y="3397457"/>
            <a:ext cx="358346" cy="364525"/>
          </a:xfrm>
          <a:prstGeom prst="ellipse">
            <a:avLst/>
          </a:prstGeom>
          <a:solidFill>
            <a:schemeClr val="bg2">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F8053857-1B27-A2F0-F435-2C17EE35B065}"/>
              </a:ext>
            </a:extLst>
          </p:cNvPr>
          <p:cNvSpPr/>
          <p:nvPr/>
        </p:nvSpPr>
        <p:spPr>
          <a:xfrm>
            <a:off x="4936328" y="4188836"/>
            <a:ext cx="358346" cy="364525"/>
          </a:xfrm>
          <a:prstGeom prst="ellipse">
            <a:avLst/>
          </a:prstGeom>
          <a:solidFill>
            <a:srgbClr val="FF5B46"/>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5" name="Connecteur droit avec flèche 54">
            <a:extLst>
              <a:ext uri="{FF2B5EF4-FFF2-40B4-BE49-F238E27FC236}">
                <a16:creationId xmlns:a16="http://schemas.microsoft.com/office/drawing/2014/main" id="{9361EDD9-D427-C726-275E-BDF1162857B4}"/>
              </a:ext>
            </a:extLst>
          </p:cNvPr>
          <p:cNvCxnSpPr>
            <a:stCxn id="50" idx="2"/>
            <a:endCxn id="52" idx="0"/>
          </p:cNvCxnSpPr>
          <p:nvPr/>
        </p:nvCxnSpPr>
        <p:spPr>
          <a:xfrm flipH="1">
            <a:off x="5115501" y="3059642"/>
            <a:ext cx="2" cy="337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F4051894-FCF2-F9C9-5E66-481564D52978}"/>
              </a:ext>
            </a:extLst>
          </p:cNvPr>
          <p:cNvCxnSpPr>
            <a:cxnSpLocks/>
            <a:stCxn id="52" idx="4"/>
            <a:endCxn id="53" idx="0"/>
          </p:cNvCxnSpPr>
          <p:nvPr/>
        </p:nvCxnSpPr>
        <p:spPr>
          <a:xfrm>
            <a:off x="5115501" y="3761982"/>
            <a:ext cx="0" cy="42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Ellipse 58">
            <a:extLst>
              <a:ext uri="{FF2B5EF4-FFF2-40B4-BE49-F238E27FC236}">
                <a16:creationId xmlns:a16="http://schemas.microsoft.com/office/drawing/2014/main" id="{ACC3929A-4DAC-DC0B-28C8-55263BEE55AA}"/>
              </a:ext>
            </a:extLst>
          </p:cNvPr>
          <p:cNvSpPr/>
          <p:nvPr/>
        </p:nvSpPr>
        <p:spPr>
          <a:xfrm>
            <a:off x="5647427" y="4217637"/>
            <a:ext cx="358346" cy="364525"/>
          </a:xfrm>
          <a:prstGeom prst="ellipse">
            <a:avLst/>
          </a:prstGeom>
          <a:solidFill>
            <a:schemeClr val="bg2">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a:extLst>
              <a:ext uri="{FF2B5EF4-FFF2-40B4-BE49-F238E27FC236}">
                <a16:creationId xmlns:a16="http://schemas.microsoft.com/office/drawing/2014/main" id="{3C74BCA9-9003-4663-10D0-8955A3A23940}"/>
              </a:ext>
            </a:extLst>
          </p:cNvPr>
          <p:cNvSpPr/>
          <p:nvPr/>
        </p:nvSpPr>
        <p:spPr>
          <a:xfrm>
            <a:off x="5647427" y="5009016"/>
            <a:ext cx="358346" cy="364525"/>
          </a:xfrm>
          <a:prstGeom prst="ellipse">
            <a:avLst/>
          </a:prstGeom>
          <a:solidFill>
            <a:srgbClr val="FF5B46"/>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2" name="Connecteur droit avec flèche 61">
            <a:extLst>
              <a:ext uri="{FF2B5EF4-FFF2-40B4-BE49-F238E27FC236}">
                <a16:creationId xmlns:a16="http://schemas.microsoft.com/office/drawing/2014/main" id="{F64E1727-DD45-FBD6-0BAB-F45A05EEA2A7}"/>
              </a:ext>
            </a:extLst>
          </p:cNvPr>
          <p:cNvCxnSpPr>
            <a:cxnSpLocks/>
            <a:stCxn id="52" idx="5"/>
            <a:endCxn id="59" idx="1"/>
          </p:cNvCxnSpPr>
          <p:nvPr/>
        </p:nvCxnSpPr>
        <p:spPr>
          <a:xfrm>
            <a:off x="5242195" y="3708599"/>
            <a:ext cx="457711" cy="562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eur droit avec flèche 62">
            <a:extLst>
              <a:ext uri="{FF2B5EF4-FFF2-40B4-BE49-F238E27FC236}">
                <a16:creationId xmlns:a16="http://schemas.microsoft.com/office/drawing/2014/main" id="{61BAB3F5-75A2-F05A-9B1A-13A0994FE3B0}"/>
              </a:ext>
            </a:extLst>
          </p:cNvPr>
          <p:cNvCxnSpPr>
            <a:cxnSpLocks/>
            <a:stCxn id="59" idx="4"/>
            <a:endCxn id="60" idx="0"/>
          </p:cNvCxnSpPr>
          <p:nvPr/>
        </p:nvCxnSpPr>
        <p:spPr>
          <a:xfrm>
            <a:off x="5826600" y="4582162"/>
            <a:ext cx="0" cy="42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06FB8FA1-C6FE-5310-08E5-B9CBB7A27FFA}"/>
              </a:ext>
            </a:extLst>
          </p:cNvPr>
          <p:cNvCxnSpPr>
            <a:cxnSpLocks/>
            <a:stCxn id="59" idx="5"/>
            <a:endCxn id="67" idx="1"/>
          </p:cNvCxnSpPr>
          <p:nvPr/>
        </p:nvCxnSpPr>
        <p:spPr>
          <a:xfrm>
            <a:off x="5953294" y="4528779"/>
            <a:ext cx="565489" cy="533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Ellipse 66">
            <a:extLst>
              <a:ext uri="{FF2B5EF4-FFF2-40B4-BE49-F238E27FC236}">
                <a16:creationId xmlns:a16="http://schemas.microsoft.com/office/drawing/2014/main" id="{7F0D6F2A-27A6-EB65-39A8-213BAED9FA7A}"/>
              </a:ext>
            </a:extLst>
          </p:cNvPr>
          <p:cNvSpPr/>
          <p:nvPr/>
        </p:nvSpPr>
        <p:spPr>
          <a:xfrm>
            <a:off x="6466304" y="5009016"/>
            <a:ext cx="358346" cy="364525"/>
          </a:xfrm>
          <a:prstGeom prst="ellipse">
            <a:avLst/>
          </a:prstGeom>
          <a:solidFill>
            <a:schemeClr val="bg2">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8" name="Connecteur droit avec flèche 67">
            <a:extLst>
              <a:ext uri="{FF2B5EF4-FFF2-40B4-BE49-F238E27FC236}">
                <a16:creationId xmlns:a16="http://schemas.microsoft.com/office/drawing/2014/main" id="{29316B76-1754-57F2-50A1-1EE06A6C016A}"/>
              </a:ext>
            </a:extLst>
          </p:cNvPr>
          <p:cNvCxnSpPr>
            <a:cxnSpLocks/>
            <a:stCxn id="67" idx="5"/>
            <a:endCxn id="51" idx="0"/>
          </p:cNvCxnSpPr>
          <p:nvPr/>
        </p:nvCxnSpPr>
        <p:spPr>
          <a:xfrm>
            <a:off x="6772171" y="5320158"/>
            <a:ext cx="379856" cy="38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7" name="Groupe 116">
            <a:extLst>
              <a:ext uri="{FF2B5EF4-FFF2-40B4-BE49-F238E27FC236}">
                <a16:creationId xmlns:a16="http://schemas.microsoft.com/office/drawing/2014/main" id="{41D3440C-D29A-E28A-C72B-1FE4832B756A}"/>
              </a:ext>
            </a:extLst>
          </p:cNvPr>
          <p:cNvGrpSpPr/>
          <p:nvPr/>
        </p:nvGrpSpPr>
        <p:grpSpPr>
          <a:xfrm>
            <a:off x="8582184" y="2669059"/>
            <a:ext cx="2825355" cy="3430818"/>
            <a:chOff x="8582184" y="2669059"/>
            <a:chExt cx="2825355" cy="3430818"/>
          </a:xfrm>
        </p:grpSpPr>
        <p:sp>
          <p:nvSpPr>
            <p:cNvPr id="79" name="Rectangle : coins arrondis 78">
              <a:extLst>
                <a:ext uri="{FF2B5EF4-FFF2-40B4-BE49-F238E27FC236}">
                  <a16:creationId xmlns:a16="http://schemas.microsoft.com/office/drawing/2014/main" id="{BE048158-8B1C-BD7E-6C21-7F73EC6ACFBA}"/>
                </a:ext>
              </a:extLst>
            </p:cNvPr>
            <p:cNvSpPr/>
            <p:nvPr/>
          </p:nvSpPr>
          <p:spPr>
            <a:xfrm>
              <a:off x="8582184" y="2669059"/>
              <a:ext cx="1668163" cy="395417"/>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t>input</a:t>
              </a:r>
            </a:p>
          </p:txBody>
        </p:sp>
        <p:sp>
          <p:nvSpPr>
            <p:cNvPr id="80" name="Rectangle : coins arrondis 79">
              <a:extLst>
                <a:ext uri="{FF2B5EF4-FFF2-40B4-BE49-F238E27FC236}">
                  <a16:creationId xmlns:a16="http://schemas.microsoft.com/office/drawing/2014/main" id="{77A0FF6D-1D91-D36F-3440-94C7C693B1A4}"/>
                </a:ext>
              </a:extLst>
            </p:cNvPr>
            <p:cNvSpPr/>
            <p:nvPr/>
          </p:nvSpPr>
          <p:spPr>
            <a:xfrm>
              <a:off x="9739376" y="5704460"/>
              <a:ext cx="1668163" cy="395417"/>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err="1"/>
                <a:t>result</a:t>
              </a:r>
              <a:endParaRPr lang="fr-FR" b="1" dirty="0"/>
            </a:p>
          </p:txBody>
        </p:sp>
        <p:sp>
          <p:nvSpPr>
            <p:cNvPr id="81" name="Ellipse 80">
              <a:extLst>
                <a:ext uri="{FF2B5EF4-FFF2-40B4-BE49-F238E27FC236}">
                  <a16:creationId xmlns:a16="http://schemas.microsoft.com/office/drawing/2014/main" id="{C716BDC7-D5BE-4CE2-9DC5-68D9E655C859}"/>
                </a:ext>
              </a:extLst>
            </p:cNvPr>
            <p:cNvSpPr/>
            <p:nvPr/>
          </p:nvSpPr>
          <p:spPr>
            <a:xfrm>
              <a:off x="9237091" y="3402291"/>
              <a:ext cx="358346" cy="364525"/>
            </a:xfrm>
            <a:prstGeom prst="ellipse">
              <a:avLst/>
            </a:prstGeom>
            <a:solidFill>
              <a:schemeClr val="bg2">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a:extLst>
                <a:ext uri="{FF2B5EF4-FFF2-40B4-BE49-F238E27FC236}">
                  <a16:creationId xmlns:a16="http://schemas.microsoft.com/office/drawing/2014/main" id="{86B1E8C5-ED2E-D86B-39E0-193943E30EDB}"/>
                </a:ext>
              </a:extLst>
            </p:cNvPr>
            <p:cNvSpPr/>
            <p:nvPr/>
          </p:nvSpPr>
          <p:spPr>
            <a:xfrm>
              <a:off x="8591088" y="4232344"/>
              <a:ext cx="358346" cy="364525"/>
            </a:xfrm>
            <a:prstGeom prst="ellipse">
              <a:avLst/>
            </a:prstGeom>
            <a:solidFill>
              <a:srgbClr val="FF5B46"/>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3" name="Connecteur droit avec flèche 82">
              <a:extLst>
                <a:ext uri="{FF2B5EF4-FFF2-40B4-BE49-F238E27FC236}">
                  <a16:creationId xmlns:a16="http://schemas.microsoft.com/office/drawing/2014/main" id="{D0D93D88-B7D8-1FA0-DE7A-5A6A3868C16E}"/>
                </a:ext>
              </a:extLst>
            </p:cNvPr>
            <p:cNvCxnSpPr>
              <a:stCxn id="79" idx="2"/>
              <a:endCxn id="81" idx="0"/>
            </p:cNvCxnSpPr>
            <p:nvPr/>
          </p:nvCxnSpPr>
          <p:spPr>
            <a:xfrm flipH="1">
              <a:off x="9416264" y="3064476"/>
              <a:ext cx="2" cy="337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necteur droit avec flèche 83">
              <a:extLst>
                <a:ext uri="{FF2B5EF4-FFF2-40B4-BE49-F238E27FC236}">
                  <a16:creationId xmlns:a16="http://schemas.microsoft.com/office/drawing/2014/main" id="{2CBA9312-2DA8-6C60-B5DC-FA65B0D20CB6}"/>
                </a:ext>
              </a:extLst>
            </p:cNvPr>
            <p:cNvCxnSpPr>
              <a:cxnSpLocks/>
              <a:stCxn id="81" idx="3"/>
              <a:endCxn id="82" idx="7"/>
            </p:cNvCxnSpPr>
            <p:nvPr/>
          </p:nvCxnSpPr>
          <p:spPr>
            <a:xfrm flipH="1">
              <a:off x="8896955" y="3713433"/>
              <a:ext cx="392615"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Ellipse 84">
              <a:extLst>
                <a:ext uri="{FF2B5EF4-FFF2-40B4-BE49-F238E27FC236}">
                  <a16:creationId xmlns:a16="http://schemas.microsoft.com/office/drawing/2014/main" id="{BB09B34F-3F4A-9122-BE1F-9D56BFBB8624}"/>
                </a:ext>
              </a:extLst>
            </p:cNvPr>
            <p:cNvSpPr/>
            <p:nvPr/>
          </p:nvSpPr>
          <p:spPr>
            <a:xfrm>
              <a:off x="10361619" y="3584553"/>
              <a:ext cx="358346" cy="364525"/>
            </a:xfrm>
            <a:prstGeom prst="ellipse">
              <a:avLst/>
            </a:prstGeom>
            <a:solidFill>
              <a:schemeClr val="bg2">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Ellipse 85">
              <a:extLst>
                <a:ext uri="{FF2B5EF4-FFF2-40B4-BE49-F238E27FC236}">
                  <a16:creationId xmlns:a16="http://schemas.microsoft.com/office/drawing/2014/main" id="{43B5BC36-F7AA-1C21-2314-5F2373DB4511}"/>
                </a:ext>
              </a:extLst>
            </p:cNvPr>
            <p:cNvSpPr/>
            <p:nvPr/>
          </p:nvSpPr>
          <p:spPr>
            <a:xfrm>
              <a:off x="8918851" y="5332666"/>
              <a:ext cx="358346" cy="364525"/>
            </a:xfrm>
            <a:prstGeom prst="ellipse">
              <a:avLst/>
            </a:prstGeom>
            <a:solidFill>
              <a:schemeClr val="bg2">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7" name="Connecteur droit avec flèche 86">
              <a:extLst>
                <a:ext uri="{FF2B5EF4-FFF2-40B4-BE49-F238E27FC236}">
                  <a16:creationId xmlns:a16="http://schemas.microsoft.com/office/drawing/2014/main" id="{09911378-EBF0-AECC-0E92-9741B856941C}"/>
                </a:ext>
              </a:extLst>
            </p:cNvPr>
            <p:cNvCxnSpPr>
              <a:cxnSpLocks/>
              <a:stCxn id="81" idx="6"/>
              <a:endCxn id="85" idx="2"/>
            </p:cNvCxnSpPr>
            <p:nvPr/>
          </p:nvCxnSpPr>
          <p:spPr>
            <a:xfrm>
              <a:off x="9595437" y="3584554"/>
              <a:ext cx="766182" cy="182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967D7D43-E059-1F5B-872F-F21CB16B974C}"/>
                </a:ext>
              </a:extLst>
            </p:cNvPr>
            <p:cNvCxnSpPr>
              <a:cxnSpLocks/>
              <a:stCxn id="90" idx="1"/>
              <a:endCxn id="111" idx="6"/>
            </p:cNvCxnSpPr>
            <p:nvPr/>
          </p:nvCxnSpPr>
          <p:spPr>
            <a:xfrm flipH="1" flipV="1">
              <a:off x="9996738" y="4592301"/>
              <a:ext cx="877891" cy="47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Connecteur droit avec flèche 88">
              <a:extLst>
                <a:ext uri="{FF2B5EF4-FFF2-40B4-BE49-F238E27FC236}">
                  <a16:creationId xmlns:a16="http://schemas.microsoft.com/office/drawing/2014/main" id="{062A0F09-2D08-7084-F9E5-32BCAC20371B}"/>
                </a:ext>
              </a:extLst>
            </p:cNvPr>
            <p:cNvCxnSpPr>
              <a:cxnSpLocks/>
              <a:stCxn id="85" idx="5"/>
              <a:endCxn id="90" idx="0"/>
            </p:cNvCxnSpPr>
            <p:nvPr/>
          </p:nvCxnSpPr>
          <p:spPr>
            <a:xfrm>
              <a:off x="10667486" y="3895695"/>
              <a:ext cx="333837" cy="1113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A54032C7-A1D0-F6F6-BFF6-C968722FEE60}"/>
                </a:ext>
              </a:extLst>
            </p:cNvPr>
            <p:cNvSpPr/>
            <p:nvPr/>
          </p:nvSpPr>
          <p:spPr>
            <a:xfrm>
              <a:off x="10822150" y="5009016"/>
              <a:ext cx="358346" cy="364525"/>
            </a:xfrm>
            <a:prstGeom prst="ellipse">
              <a:avLst/>
            </a:prstGeom>
            <a:solidFill>
              <a:schemeClr val="bg2">
                <a:lumMod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a:extLst>
                <a:ext uri="{FF2B5EF4-FFF2-40B4-BE49-F238E27FC236}">
                  <a16:creationId xmlns:a16="http://schemas.microsoft.com/office/drawing/2014/main" id="{A2B96402-22D6-7B72-D935-DEC9421B29EE}"/>
                </a:ext>
              </a:extLst>
            </p:cNvPr>
            <p:cNvCxnSpPr>
              <a:cxnSpLocks/>
              <a:stCxn id="90" idx="3"/>
              <a:endCxn id="80" idx="0"/>
            </p:cNvCxnSpPr>
            <p:nvPr/>
          </p:nvCxnSpPr>
          <p:spPr>
            <a:xfrm flipH="1">
              <a:off x="10573458" y="5320158"/>
              <a:ext cx="301171" cy="38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49C440B0-9F26-2D09-8F58-D4CA49C5CCDF}"/>
                </a:ext>
              </a:extLst>
            </p:cNvPr>
            <p:cNvCxnSpPr>
              <a:cxnSpLocks/>
              <a:stCxn id="82" idx="4"/>
              <a:endCxn id="86" idx="0"/>
            </p:cNvCxnSpPr>
            <p:nvPr/>
          </p:nvCxnSpPr>
          <p:spPr>
            <a:xfrm>
              <a:off x="8770261" y="4596869"/>
              <a:ext cx="327763" cy="735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Ellipse 110">
              <a:extLst>
                <a:ext uri="{FF2B5EF4-FFF2-40B4-BE49-F238E27FC236}">
                  <a16:creationId xmlns:a16="http://schemas.microsoft.com/office/drawing/2014/main" id="{A56C5FE3-D558-6BEF-95A9-6D13E4B69A2D}"/>
                </a:ext>
              </a:extLst>
            </p:cNvPr>
            <p:cNvSpPr/>
            <p:nvPr/>
          </p:nvSpPr>
          <p:spPr>
            <a:xfrm>
              <a:off x="9638392" y="4410038"/>
              <a:ext cx="358346" cy="364525"/>
            </a:xfrm>
            <a:prstGeom prst="ellipse">
              <a:avLst/>
            </a:prstGeom>
            <a:solidFill>
              <a:srgbClr val="FF5B46"/>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2" name="Title 1">
            <a:extLst>
              <a:ext uri="{FF2B5EF4-FFF2-40B4-BE49-F238E27FC236}">
                <a16:creationId xmlns:a16="http://schemas.microsoft.com/office/drawing/2014/main" id="{17D541D1-309B-9E45-1A72-43E54A4D76F6}"/>
              </a:ext>
            </a:extLst>
          </p:cNvPr>
          <p:cNvSpPr>
            <a:spLocks noGrp="1"/>
          </p:cNvSpPr>
          <p:nvPr>
            <p:ph type="title"/>
          </p:nvPr>
        </p:nvSpPr>
        <p:spPr>
          <a:xfrm>
            <a:off x="838200" y="365125"/>
            <a:ext cx="10515600" cy="1325563"/>
          </a:xfrm>
        </p:spPr>
        <p:txBody>
          <a:bodyPr/>
          <a:lstStyle/>
          <a:p>
            <a:r>
              <a:rPr lang="fr-FR" dirty="0"/>
              <a:t>Session 5 : Codage &amp; LLM </a:t>
            </a:r>
            <a:endParaRPr lang="en-US" dirty="0"/>
          </a:p>
        </p:txBody>
      </p:sp>
      <p:cxnSp>
        <p:nvCxnSpPr>
          <p:cNvPr id="129" name="Connecteur en arc 128">
            <a:extLst>
              <a:ext uri="{FF2B5EF4-FFF2-40B4-BE49-F238E27FC236}">
                <a16:creationId xmlns:a16="http://schemas.microsoft.com/office/drawing/2014/main" id="{E9596C23-ECC2-EE53-657F-2C3F79ED2DC7}"/>
              </a:ext>
            </a:extLst>
          </p:cNvPr>
          <p:cNvCxnSpPr>
            <a:stCxn id="82" idx="1"/>
            <a:endCxn id="82" idx="3"/>
          </p:cNvCxnSpPr>
          <p:nvPr/>
        </p:nvCxnSpPr>
        <p:spPr>
          <a:xfrm rot="16200000" flipH="1">
            <a:off x="8514687" y="4414606"/>
            <a:ext cx="257759" cy="12700"/>
          </a:xfrm>
          <a:prstGeom prst="curvedConnector5">
            <a:avLst>
              <a:gd name="adj1" fmla="val -88687"/>
              <a:gd name="adj2" fmla="val -2140276"/>
              <a:gd name="adj3" fmla="val 1886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eur en arc 130">
            <a:extLst>
              <a:ext uri="{FF2B5EF4-FFF2-40B4-BE49-F238E27FC236}">
                <a16:creationId xmlns:a16="http://schemas.microsoft.com/office/drawing/2014/main" id="{10269ED0-736D-1362-E536-407C56DB6819}"/>
              </a:ext>
            </a:extLst>
          </p:cNvPr>
          <p:cNvCxnSpPr>
            <a:cxnSpLocks/>
            <a:stCxn id="85" idx="6"/>
            <a:endCxn id="85" idx="0"/>
          </p:cNvCxnSpPr>
          <p:nvPr/>
        </p:nvCxnSpPr>
        <p:spPr>
          <a:xfrm flipH="1" flipV="1">
            <a:off x="10540792" y="3584553"/>
            <a:ext cx="179173" cy="182263"/>
          </a:xfrm>
          <a:prstGeom prst="curvedConnector4">
            <a:avLst>
              <a:gd name="adj1" fmla="val -198797"/>
              <a:gd name="adj2" fmla="val 27209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902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875FB-CF80-A49C-3CE4-499349DCB89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1EB7067-3868-7D55-BB14-7EAB6F6DED4A}"/>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D45EE4E9-AD38-CF6E-9E22-4B6392E77826}"/>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55E3C54D-0EEE-7FA0-CD92-787893B0C151}"/>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A7E98F5F-369B-A51F-4E69-B8B626F0B2B3}"/>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9C6F578B-69C6-9A09-C940-C76CB0328C7B}"/>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1</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FB97FF0F-D1D7-6ACD-7501-DD1977861A25}"/>
                  </a:ext>
                </a:extLst>
              </p:cNvPr>
              <p:cNvSpPr txBox="1"/>
              <p:nvPr/>
            </p:nvSpPr>
            <p:spPr>
              <a:xfrm>
                <a:off x="2415665" y="1687963"/>
                <a:ext cx="396371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en-US" sz="4000" b="1" i="0" u="none" strike="noStrike" kern="1200" cap="none" spc="0" normalizeH="0" baseline="0" noProof="0" dirty="0">
                    <a:ln>
                      <a:noFill/>
                    </a:ln>
                    <a:solidFill>
                      <a:srgbClr val="DEB35C"/>
                    </a:solidFill>
                    <a:effectLst/>
                    <a:uLnTx/>
                    <a:uFillTx/>
                    <a:latin typeface="Century Gothic" panose="020F0302020204030204"/>
                    <a:ea typeface="+mn-ea"/>
                    <a:cs typeface="+mn-cs"/>
                  </a:rPr>
                  <a:t>Introduction</a:t>
                </a:r>
                <a:endParaRPr lang="fr-FR" sz="4000" dirty="0"/>
              </a:p>
            </p:txBody>
          </p:sp>
        </p:grpSp>
        <p:grpSp>
          <p:nvGrpSpPr>
            <p:cNvPr id="17" name="Groupe 16">
              <a:extLst>
                <a:ext uri="{FF2B5EF4-FFF2-40B4-BE49-F238E27FC236}">
                  <a16:creationId xmlns:a16="http://schemas.microsoft.com/office/drawing/2014/main" id="{4493CC3C-C0EF-6A09-7B1F-E2CFC053DD5C}"/>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42126980-4A1E-4FCD-69ED-AA3CB3BAAED1}"/>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363D5904-FE6B-F8E3-F9C1-C1B1D233DD98}"/>
                  </a:ext>
                </a:extLst>
              </p:cNvPr>
              <p:cNvGrpSpPr/>
              <p:nvPr/>
            </p:nvGrpSpPr>
            <p:grpSpPr>
              <a:xfrm>
                <a:off x="2756859" y="2726387"/>
                <a:ext cx="7669997" cy="697692"/>
                <a:chOff x="7220039" y="4980250"/>
                <a:chExt cx="4484045" cy="697692"/>
              </a:xfrm>
            </p:grpSpPr>
            <p:sp>
              <p:nvSpPr>
                <p:cNvPr id="11" name="TextBox 10">
                  <a:extLst>
                    <a:ext uri="{FF2B5EF4-FFF2-40B4-BE49-F238E27FC236}">
                      <a16:creationId xmlns:a16="http://schemas.microsoft.com/office/drawing/2014/main" id="{9D19CD30-4632-9029-0F27-510289B14D22}"/>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112B20CA-E063-F69A-0AD7-D8611264A519}"/>
                    </a:ext>
                  </a:extLst>
                </p:cNvPr>
                <p:cNvSpPr/>
                <p:nvPr/>
              </p:nvSpPr>
              <p:spPr>
                <a:xfrm>
                  <a:off x="7220039" y="4980250"/>
                  <a:ext cx="4484045" cy="69769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Qu’est-ce que IA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sp>
        <p:nvSpPr>
          <p:cNvPr id="2" name="ZoneTexte 1">
            <a:extLst>
              <a:ext uri="{FF2B5EF4-FFF2-40B4-BE49-F238E27FC236}">
                <a16:creationId xmlns:a16="http://schemas.microsoft.com/office/drawing/2014/main" id="{986ABB13-174A-E7F9-9974-B709135A4CDB}"/>
              </a:ext>
            </a:extLst>
          </p:cNvPr>
          <p:cNvSpPr txBox="1"/>
          <p:nvPr/>
        </p:nvSpPr>
        <p:spPr>
          <a:xfrm>
            <a:off x="2635102" y="3605658"/>
            <a:ext cx="7053843" cy="584775"/>
          </a:xfrm>
          <a:prstGeom prst="rect">
            <a:avLst/>
          </a:prstGeom>
          <a:noFill/>
        </p:spPr>
        <p:txBody>
          <a:bodyPr wrap="square" rtlCol="0">
            <a:spAutoFit/>
          </a:bodyPr>
          <a:lstStyle/>
          <a:p>
            <a:r>
              <a:rPr lang="fr-FR" sz="1600" dirty="0">
                <a:solidFill>
                  <a:srgbClr val="44536A"/>
                </a:solidFill>
                <a:latin typeface="+mj-lt"/>
              </a:rPr>
              <a:t>L’IA est la théorie des systèmes autonomes capables d’effectuer des tâches qui normalement requièrent une intelligence humaine. </a:t>
            </a:r>
          </a:p>
        </p:txBody>
      </p:sp>
    </p:spTree>
    <p:extLst>
      <p:ext uri="{BB962C8B-B14F-4D97-AF65-F5344CB8AC3E}">
        <p14:creationId xmlns:p14="http://schemas.microsoft.com/office/powerpoint/2010/main" val="494896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7B1866-E4B8-5B22-CE42-30FBB3383438}"/>
              </a:ext>
            </a:extLst>
          </p:cNvPr>
          <p:cNvSpPr>
            <a:spLocks noGrp="1"/>
          </p:cNvSpPr>
          <p:nvPr>
            <p:ph type="title"/>
          </p:nvPr>
        </p:nvSpPr>
        <p:spPr>
          <a:xfrm>
            <a:off x="838200" y="365125"/>
            <a:ext cx="10515600" cy="1325563"/>
          </a:xfrm>
        </p:spPr>
        <p:txBody>
          <a:bodyPr/>
          <a:lstStyle/>
          <a:p>
            <a:r>
              <a:rPr lang="fr-FR" dirty="0"/>
              <a:t>Session 4 : NLP &amp; </a:t>
            </a:r>
            <a:r>
              <a:rPr lang="fr-FR" dirty="0" err="1"/>
              <a:t>GenAI</a:t>
            </a:r>
            <a:endParaRPr lang="en-US" dirty="0"/>
          </a:p>
        </p:txBody>
      </p:sp>
      <p:grpSp>
        <p:nvGrpSpPr>
          <p:cNvPr id="19" name="Groupe 18">
            <a:extLst>
              <a:ext uri="{FF2B5EF4-FFF2-40B4-BE49-F238E27FC236}">
                <a16:creationId xmlns:a16="http://schemas.microsoft.com/office/drawing/2014/main" id="{DBAE7531-B488-FD2F-0C2F-6322720B856F}"/>
              </a:ext>
            </a:extLst>
          </p:cNvPr>
          <p:cNvGrpSpPr/>
          <p:nvPr/>
        </p:nvGrpSpPr>
        <p:grpSpPr>
          <a:xfrm>
            <a:off x="7249756" y="1661517"/>
            <a:ext cx="4104044" cy="3096750"/>
            <a:chOff x="1549185" y="1471751"/>
            <a:chExt cx="9075430" cy="4847855"/>
          </a:xfrm>
        </p:grpSpPr>
        <p:grpSp>
          <p:nvGrpSpPr>
            <p:cNvPr id="18" name="Groupe 17">
              <a:extLst>
                <a:ext uri="{FF2B5EF4-FFF2-40B4-BE49-F238E27FC236}">
                  <a16:creationId xmlns:a16="http://schemas.microsoft.com/office/drawing/2014/main" id="{CC7A453D-E59B-A8E3-2CF1-06ACA26BF14E}"/>
                </a:ext>
              </a:extLst>
            </p:cNvPr>
            <p:cNvGrpSpPr/>
            <p:nvPr/>
          </p:nvGrpSpPr>
          <p:grpSpPr>
            <a:xfrm>
              <a:off x="1549185" y="1471751"/>
              <a:ext cx="9075430" cy="4847855"/>
              <a:chOff x="1549185" y="1471751"/>
              <a:chExt cx="9075430" cy="4847855"/>
            </a:xfrm>
          </p:grpSpPr>
          <p:sp>
            <p:nvSpPr>
              <p:cNvPr id="37" name="Rectangle: Rounded Corners 36">
                <a:extLst>
                  <a:ext uri="{FF2B5EF4-FFF2-40B4-BE49-F238E27FC236}">
                    <a16:creationId xmlns:a16="http://schemas.microsoft.com/office/drawing/2014/main" id="{FD29F582-7E80-1ED9-FD68-791014BA3B21}"/>
                  </a:ext>
                </a:extLst>
              </p:cNvPr>
              <p:cNvSpPr/>
              <p:nvPr/>
            </p:nvSpPr>
            <p:spPr>
              <a:xfrm>
                <a:off x="1923069" y="1517419"/>
                <a:ext cx="8701546" cy="480218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DBE19DC7-4C33-DC3D-4A5F-48F754E89619}"/>
                  </a:ext>
                </a:extLst>
              </p:cNvPr>
              <p:cNvSpPr/>
              <p:nvPr/>
            </p:nvSpPr>
            <p:spPr>
              <a:xfrm>
                <a:off x="1549185" y="1471751"/>
                <a:ext cx="796082" cy="5635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Century Gothic" panose="020F0302020204030204"/>
                  </a:rPr>
                  <a:t>3</a:t>
                </a:r>
                <a:endParaRPr kumimoji="0" lang="id-ID" sz="24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6AAB7184-6A20-ED2B-9BD9-3AE761AA3215}"/>
                  </a:ext>
                </a:extLst>
              </p:cNvPr>
              <p:cNvSpPr txBox="1"/>
              <p:nvPr/>
            </p:nvSpPr>
            <p:spPr>
              <a:xfrm>
                <a:off x="2415664" y="1687961"/>
                <a:ext cx="5408728" cy="578176"/>
              </a:xfrm>
              <a:prstGeom prst="rect">
                <a:avLst/>
              </a:prstGeom>
              <a:noFill/>
            </p:spPr>
            <p:txBody>
              <a:bodyPr wrap="square" rtlCol="0">
                <a:spAutoFit/>
              </a:bodyPr>
              <a:lstStyle/>
              <a:p>
                <a:r>
                  <a:rPr kumimoji="0" lang="en-US" sz="11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b="1" dirty="0" err="1">
                    <a:solidFill>
                      <a:srgbClr val="DEB35C"/>
                    </a:solidFill>
                    <a:latin typeface="Century Gothic" panose="020F0302020204030204"/>
                  </a:rPr>
                  <a:t>Principaux</a:t>
                </a:r>
                <a:r>
                  <a:rPr lang="en-US" b="1" dirty="0">
                    <a:solidFill>
                      <a:srgbClr val="DEB35C"/>
                    </a:solidFill>
                    <a:latin typeface="Century Gothic" panose="020F0302020204030204"/>
                  </a:rPr>
                  <a:t> </a:t>
                </a:r>
                <a:r>
                  <a:rPr lang="en-US" b="1" dirty="0" err="1">
                    <a:solidFill>
                      <a:srgbClr val="DEB35C"/>
                    </a:solidFill>
                    <a:latin typeface="Century Gothic" panose="020F0302020204030204"/>
                  </a:rPr>
                  <a:t>Acteurs</a:t>
                </a:r>
                <a:endParaRPr lang="fr-FR" dirty="0"/>
              </a:p>
            </p:txBody>
          </p:sp>
        </p:grpSp>
        <p:grpSp>
          <p:nvGrpSpPr>
            <p:cNvPr id="17" name="Groupe 16">
              <a:extLst>
                <a:ext uri="{FF2B5EF4-FFF2-40B4-BE49-F238E27FC236}">
                  <a16:creationId xmlns:a16="http://schemas.microsoft.com/office/drawing/2014/main" id="{A4B0CC71-1A4D-18D9-DCE3-47E825C2CBC4}"/>
                </a:ext>
              </a:extLst>
            </p:cNvPr>
            <p:cNvGrpSpPr/>
            <p:nvPr/>
          </p:nvGrpSpPr>
          <p:grpSpPr>
            <a:xfrm>
              <a:off x="2265015" y="2449059"/>
              <a:ext cx="8359600" cy="3441588"/>
              <a:chOff x="2265015" y="2449059"/>
              <a:chExt cx="8359600" cy="3441588"/>
            </a:xfrm>
          </p:grpSpPr>
          <p:sp>
            <p:nvSpPr>
              <p:cNvPr id="3" name="Rectangle: Rounded Corners 2">
                <a:extLst>
                  <a:ext uri="{FF2B5EF4-FFF2-40B4-BE49-F238E27FC236}">
                    <a16:creationId xmlns:a16="http://schemas.microsoft.com/office/drawing/2014/main" id="{B8149D74-FFB7-3E8F-DE99-F6E1FC3B7439}"/>
                  </a:ext>
                </a:extLst>
              </p:cNvPr>
              <p:cNvSpPr/>
              <p:nvPr/>
            </p:nvSpPr>
            <p:spPr>
              <a:xfrm>
                <a:off x="2265015" y="2449059"/>
                <a:ext cx="8359600" cy="344158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49B6E685-58F9-5EB6-89C8-D8A497DCF3E3}"/>
                  </a:ext>
                </a:extLst>
              </p:cNvPr>
              <p:cNvSpPr txBox="1"/>
              <p:nvPr/>
            </p:nvSpPr>
            <p:spPr>
              <a:xfrm>
                <a:off x="2756860"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29" name="ZoneTexte 28">
            <a:extLst>
              <a:ext uri="{FF2B5EF4-FFF2-40B4-BE49-F238E27FC236}">
                <a16:creationId xmlns:a16="http://schemas.microsoft.com/office/drawing/2014/main" id="{5942F7E7-DD8E-959E-5D90-E8F89B00CEA1}"/>
              </a:ext>
            </a:extLst>
          </p:cNvPr>
          <p:cNvSpPr txBox="1"/>
          <p:nvPr/>
        </p:nvSpPr>
        <p:spPr>
          <a:xfrm>
            <a:off x="7831230" y="2549680"/>
            <a:ext cx="2842280" cy="1343316"/>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Owner</a:t>
            </a: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Cloud Services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Open Source</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Législations</a:t>
            </a:r>
          </a:p>
        </p:txBody>
      </p:sp>
    </p:spTree>
    <p:extLst>
      <p:ext uri="{BB962C8B-B14F-4D97-AF65-F5344CB8AC3E}">
        <p14:creationId xmlns:p14="http://schemas.microsoft.com/office/powerpoint/2010/main" val="727558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55013-C404-BF09-739A-9279703428E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C87FCBA-2852-2CAF-0A42-9B8DEE65F848}"/>
              </a:ext>
            </a:extLst>
          </p:cNvPr>
          <p:cNvSpPr>
            <a:spLocks noGrp="1"/>
          </p:cNvSpPr>
          <p:nvPr>
            <p:ph type="title"/>
          </p:nvPr>
        </p:nvSpPr>
        <p:spPr>
          <a:xfrm>
            <a:off x="838200" y="365125"/>
            <a:ext cx="10515600" cy="1325563"/>
          </a:xfrm>
        </p:spPr>
        <p:txBody>
          <a:bodyPr/>
          <a:lstStyle/>
          <a:p>
            <a:r>
              <a:rPr lang="fr-FR" dirty="0"/>
              <a:t>Session 4 : NLP &amp; </a:t>
            </a:r>
            <a:r>
              <a:rPr lang="fr-FR" dirty="0" err="1"/>
              <a:t>GenAI</a:t>
            </a:r>
            <a:endParaRPr lang="en-US" dirty="0"/>
          </a:p>
        </p:txBody>
      </p:sp>
      <p:grpSp>
        <p:nvGrpSpPr>
          <p:cNvPr id="19" name="Groupe 18">
            <a:extLst>
              <a:ext uri="{FF2B5EF4-FFF2-40B4-BE49-F238E27FC236}">
                <a16:creationId xmlns:a16="http://schemas.microsoft.com/office/drawing/2014/main" id="{67F46F9C-9FFA-FE58-BB3B-6A8AEEB81ACD}"/>
              </a:ext>
            </a:extLst>
          </p:cNvPr>
          <p:cNvGrpSpPr/>
          <p:nvPr/>
        </p:nvGrpSpPr>
        <p:grpSpPr>
          <a:xfrm>
            <a:off x="1186469" y="1690688"/>
            <a:ext cx="9342611" cy="4802187"/>
            <a:chOff x="1282004" y="1517419"/>
            <a:chExt cx="9342611" cy="4802187"/>
          </a:xfrm>
        </p:grpSpPr>
        <p:grpSp>
          <p:nvGrpSpPr>
            <p:cNvPr id="18" name="Groupe 17">
              <a:extLst>
                <a:ext uri="{FF2B5EF4-FFF2-40B4-BE49-F238E27FC236}">
                  <a16:creationId xmlns:a16="http://schemas.microsoft.com/office/drawing/2014/main" id="{7075A655-9F87-73D8-7F92-82D6E0BB1881}"/>
                </a:ext>
              </a:extLst>
            </p:cNvPr>
            <p:cNvGrpSpPr/>
            <p:nvPr/>
          </p:nvGrpSpPr>
          <p:grpSpPr>
            <a:xfrm>
              <a:off x="1282004" y="1517419"/>
              <a:ext cx="9342611" cy="4802187"/>
              <a:chOff x="1282004" y="1517419"/>
              <a:chExt cx="9342611" cy="4802187"/>
            </a:xfrm>
          </p:grpSpPr>
          <p:sp>
            <p:nvSpPr>
              <p:cNvPr id="37" name="Rectangle: Rounded Corners 36">
                <a:extLst>
                  <a:ext uri="{FF2B5EF4-FFF2-40B4-BE49-F238E27FC236}">
                    <a16:creationId xmlns:a16="http://schemas.microsoft.com/office/drawing/2014/main" id="{E8D6C7CB-11E1-7857-C775-32801BCD5018}"/>
                  </a:ext>
                </a:extLst>
              </p:cNvPr>
              <p:cNvSpPr/>
              <p:nvPr/>
            </p:nvSpPr>
            <p:spPr>
              <a:xfrm>
                <a:off x="1923068" y="1517419"/>
                <a:ext cx="8701547" cy="480218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3937F7D3-B686-C8CE-7CB3-DF94E36B0485}"/>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9FEF9BBA-A51E-7632-DBE6-9A1F3263F63E}"/>
                  </a:ext>
                </a:extLst>
              </p:cNvPr>
              <p:cNvSpPr txBox="1"/>
              <p:nvPr/>
            </p:nvSpPr>
            <p:spPr>
              <a:xfrm>
                <a:off x="2415664" y="1687963"/>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grpSp>
        <p:grpSp>
          <p:nvGrpSpPr>
            <p:cNvPr id="17" name="Groupe 16">
              <a:extLst>
                <a:ext uri="{FF2B5EF4-FFF2-40B4-BE49-F238E27FC236}">
                  <a16:creationId xmlns:a16="http://schemas.microsoft.com/office/drawing/2014/main" id="{2FA18011-349D-5267-A9AD-427B7A6871B1}"/>
                </a:ext>
              </a:extLst>
            </p:cNvPr>
            <p:cNvGrpSpPr/>
            <p:nvPr/>
          </p:nvGrpSpPr>
          <p:grpSpPr>
            <a:xfrm>
              <a:off x="2265015" y="2449059"/>
              <a:ext cx="8359600" cy="3441588"/>
              <a:chOff x="2265015" y="2449059"/>
              <a:chExt cx="8359600" cy="3441588"/>
            </a:xfrm>
          </p:grpSpPr>
          <p:sp>
            <p:nvSpPr>
              <p:cNvPr id="3" name="Rectangle: Rounded Corners 2">
                <a:extLst>
                  <a:ext uri="{FF2B5EF4-FFF2-40B4-BE49-F238E27FC236}">
                    <a16:creationId xmlns:a16="http://schemas.microsoft.com/office/drawing/2014/main" id="{135577B5-164C-5DB2-6E0C-9026429E1754}"/>
                  </a:ext>
                </a:extLst>
              </p:cNvPr>
              <p:cNvSpPr/>
              <p:nvPr/>
            </p:nvSpPr>
            <p:spPr>
              <a:xfrm>
                <a:off x="2265015" y="2449059"/>
                <a:ext cx="8359600" cy="344158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6F80475F-7D65-AEE6-E259-47F5A42D6542}"/>
                  </a:ext>
                </a:extLst>
              </p:cNvPr>
              <p:cNvGrpSpPr/>
              <p:nvPr/>
            </p:nvGrpSpPr>
            <p:grpSpPr>
              <a:xfrm>
                <a:off x="2609816" y="2566393"/>
                <a:ext cx="7669997" cy="3143809"/>
                <a:chOff x="7134074" y="4820256"/>
                <a:chExt cx="4484045" cy="3143809"/>
              </a:xfrm>
            </p:grpSpPr>
            <p:sp>
              <p:nvSpPr>
                <p:cNvPr id="11" name="TextBox 10">
                  <a:extLst>
                    <a:ext uri="{FF2B5EF4-FFF2-40B4-BE49-F238E27FC236}">
                      <a16:creationId xmlns:a16="http://schemas.microsoft.com/office/drawing/2014/main" id="{C57C580E-C704-2E32-EB5A-7D61A89C8375}"/>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3FF9A5C9-373D-4AFE-F0E4-B0F09FA2BB57}"/>
                    </a:ext>
                  </a:extLst>
                </p:cNvPr>
                <p:cNvSpPr/>
                <p:nvPr/>
              </p:nvSpPr>
              <p:spPr>
                <a:xfrm>
                  <a:off x="7134074" y="4820256"/>
                  <a:ext cx="4484045" cy="3143809"/>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2000" b="1" i="0" u="none" strike="noStrike" kern="1200" cap="none" spc="0" normalizeH="0" baseline="0" noProof="0" dirty="0" err="1">
                      <a:ln>
                        <a:noFill/>
                      </a:ln>
                      <a:solidFill>
                        <a:srgbClr val="44546A"/>
                      </a:solidFill>
                      <a:effectLst/>
                      <a:uLnTx/>
                      <a:uFillTx/>
                      <a:latin typeface="Century Gothic" panose="020F0302020204030204"/>
                      <a:ea typeface="+mn-ea"/>
                      <a:cs typeface="+mn-cs"/>
                    </a:rPr>
                    <a:t>Owner</a:t>
                  </a:r>
                  <a:endPar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fr-FR" sz="1400" b="1" dirty="0">
                    <a:solidFill>
                      <a:srgbClr val="44546A"/>
                    </a:solidFill>
                    <a:latin typeface="Century Gothic" panose="020F0302020204030204"/>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OpenAI</a:t>
                  </a: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fr-FR" sz="1100" i="0" u="none" strike="noStrike" kern="1200" cap="none" spc="0" normalizeH="0" baseline="0" noProof="0" dirty="0">
                      <a:ln>
                        <a:noFill/>
                      </a:ln>
                      <a:solidFill>
                        <a:srgbClr val="44546A"/>
                      </a:solidFill>
                      <a:effectLst/>
                      <a:uLnTx/>
                      <a:uFillTx/>
                      <a:latin typeface="Century Gothic" panose="020F0302020204030204"/>
                      <a:ea typeface="+mn-ea"/>
                      <a:cs typeface="+mn-cs"/>
                    </a:rPr>
                    <a:t>GPT-4 lancé en Mars 2023 dont l’entrainement est estimé à 63M$</a:t>
                  </a:r>
                </a:p>
                <a:p>
                  <a:pPr lvl="2">
                    <a:lnSpc>
                      <a:spcPct val="150000"/>
                    </a:lnSpc>
                    <a:defRPr/>
                  </a:pPr>
                  <a:r>
                    <a:rPr lang="fr-FR" sz="1100" dirty="0">
                      <a:solidFill>
                        <a:srgbClr val="44546A"/>
                      </a:solidFill>
                      <a:latin typeface="Century Gothic" panose="020F0302020204030204"/>
                    </a:rPr>
                    <a:t>     Partenariat stratégique avec Microsoft qui a investi 1 Milliard $ en 2019</a:t>
                  </a:r>
                  <a:endParaRPr kumimoji="0" lang="fr-FR" sz="1100"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Google DeepMind: </a:t>
                  </a:r>
                  <a:r>
                    <a:rPr kumimoji="0" lang="fr-FR" sz="1100" i="0" u="none" strike="noStrike" kern="1200" cap="none" spc="0" normalizeH="0" baseline="0" noProof="0" dirty="0">
                      <a:ln>
                        <a:noFill/>
                      </a:ln>
                      <a:solidFill>
                        <a:srgbClr val="44546A"/>
                      </a:solidFill>
                      <a:effectLst/>
                      <a:uLnTx/>
                      <a:uFillTx/>
                      <a:latin typeface="Century Gothic" panose="020F0302020204030204"/>
                      <a:ea typeface="+mn-ea"/>
                      <a:cs typeface="+mn-cs"/>
                    </a:rPr>
                    <a:t>BERT lancé en octobre 2018 et Gemini annoncé en Décembre 2023</a:t>
                  </a:r>
                </a:p>
                <a:p>
                  <a:pPr lvl="4">
                    <a:lnSpc>
                      <a:spcPct val="150000"/>
                    </a:lnSpc>
                    <a:defRPr/>
                  </a:pPr>
                  <a:r>
                    <a:rPr lang="fr-FR" sz="1100" dirty="0">
                      <a:solidFill>
                        <a:srgbClr val="44546A"/>
                      </a:solidFill>
                      <a:latin typeface="Century Gothic" panose="020F0302020204030204"/>
                    </a:rPr>
                    <a:t>    DeepMind a été acquis par Google en 2014 pour près de 500M$</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Facebook AI </a:t>
                  </a:r>
                  <a:r>
                    <a:rPr kumimoji="0" lang="fr-FR"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Research</a:t>
                  </a: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fr-FR" sz="1100" i="0" u="none" strike="noStrike" kern="1200" cap="none" spc="0" normalizeH="0" baseline="0" noProof="0" dirty="0">
                      <a:ln>
                        <a:noFill/>
                      </a:ln>
                      <a:solidFill>
                        <a:srgbClr val="44546A"/>
                      </a:solidFill>
                      <a:effectLst/>
                      <a:uLnTx/>
                      <a:uFillTx/>
                      <a:latin typeface="Century Gothic" panose="020F0302020204030204"/>
                      <a:ea typeface="+mn-ea"/>
                      <a:cs typeface="+mn-cs"/>
                    </a:rPr>
                    <a:t>C</a:t>
                  </a:r>
                  <a:r>
                    <a:rPr lang="fr-FR" sz="1100" dirty="0" err="1">
                      <a:solidFill>
                        <a:srgbClr val="44546A"/>
                      </a:solidFill>
                      <a:latin typeface="Century Gothic" panose="020F0302020204030204"/>
                    </a:rPr>
                    <a:t>ontributions</a:t>
                  </a:r>
                  <a:r>
                    <a:rPr lang="fr-FR" sz="1100" dirty="0">
                      <a:solidFill>
                        <a:srgbClr val="44546A"/>
                      </a:solidFill>
                      <a:latin typeface="Century Gothic" panose="020F0302020204030204"/>
                    </a:rPr>
                    <a:t> notables : BERT, </a:t>
                  </a:r>
                  <a:r>
                    <a:rPr lang="fr-FR" sz="1100" dirty="0" err="1">
                      <a:solidFill>
                        <a:srgbClr val="44546A"/>
                      </a:solidFill>
                      <a:latin typeface="Century Gothic" panose="020F0302020204030204"/>
                    </a:rPr>
                    <a:t>RoBERTa</a:t>
                  </a:r>
                  <a:endParaRPr lang="fr-FR" sz="1100" dirty="0">
                    <a:solidFill>
                      <a:srgbClr val="44546A"/>
                    </a:solidFill>
                    <a:latin typeface="Century Gothic" panose="020F0302020204030204"/>
                  </a:endParaRPr>
                </a:p>
                <a:p>
                  <a:pPr marR="0" lvl="0" algn="l" defTabSz="914400" rtl="0" eaLnBrk="1" fontAlgn="auto" latinLnBrk="0" hangingPunct="1">
                    <a:lnSpc>
                      <a:spcPct val="150000"/>
                    </a:lnSpc>
                    <a:spcBef>
                      <a:spcPts val="0"/>
                    </a:spcBef>
                    <a:spcAft>
                      <a:spcPts val="0"/>
                    </a:spcAft>
                    <a:buClrTx/>
                    <a:buSzTx/>
                    <a:tabLst/>
                    <a:defRPr/>
                  </a:pPr>
                  <a:r>
                    <a:rPr lang="fr-FR" sz="1100" dirty="0">
                      <a:solidFill>
                        <a:srgbClr val="44546A"/>
                      </a:solidFill>
                      <a:latin typeface="Century Gothic" panose="020F0302020204030204"/>
                    </a:rPr>
                    <a:t>		             FAIR est connu pour ses recherches ouvertes et ses contributions à la 			             communauté IA, y compris </a:t>
                  </a:r>
                  <a:r>
                    <a:rPr lang="fr-FR" sz="1100" dirty="0" err="1">
                      <a:solidFill>
                        <a:srgbClr val="44546A"/>
                      </a:solidFill>
                      <a:latin typeface="Century Gothic" panose="020F0302020204030204"/>
                    </a:rPr>
                    <a:t>PyTorch</a:t>
                  </a:r>
                  <a:r>
                    <a:rPr lang="fr-FR" sz="1100" dirty="0">
                      <a:solidFill>
                        <a:srgbClr val="44546A"/>
                      </a:solidFill>
                      <a:latin typeface="Century Gothic" panose="020F0302020204030204"/>
                    </a:rPr>
                    <a:t>.</a:t>
                  </a:r>
                  <a:endParaRPr kumimoji="0" lang="fr-FR" sz="1100"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IBM Watson: </a:t>
                  </a:r>
                </a:p>
              </p:txBody>
            </p:sp>
          </p:grpSp>
        </p:grpSp>
      </p:grpSp>
      <p:pic>
        <p:nvPicPr>
          <p:cNvPr id="6" name="Image 5" descr="Une image contenant drapeau, Drapeau des États-Unis, symbole, Rectangle&#10;&#10;Description générée automatiquement">
            <a:extLst>
              <a:ext uri="{FF2B5EF4-FFF2-40B4-BE49-F238E27FC236}">
                <a16:creationId xmlns:a16="http://schemas.microsoft.com/office/drawing/2014/main" id="{D1788594-2A98-5EA4-496A-74AF2F130D6E}"/>
              </a:ext>
            </a:extLst>
          </p:cNvPr>
          <p:cNvPicPr>
            <a:picLocks noChangeAspect="1"/>
          </p:cNvPicPr>
          <p:nvPr/>
        </p:nvPicPr>
        <p:blipFill rotWithShape="1">
          <a:blip r:embed="rId3">
            <a:extLst>
              <a:ext uri="{28A0092B-C50C-407E-A947-70E740481C1C}">
                <a14:useLocalDpi xmlns:a14="http://schemas.microsoft.com/office/drawing/2010/main" val="0"/>
              </a:ext>
            </a:extLst>
          </a:blip>
          <a:srcRect l="8661" t="23246" r="7819" b="23298"/>
          <a:stretch/>
        </p:blipFill>
        <p:spPr>
          <a:xfrm>
            <a:off x="2259877" y="3657807"/>
            <a:ext cx="246008" cy="157452"/>
          </a:xfrm>
          <a:prstGeom prst="rect">
            <a:avLst/>
          </a:prstGeom>
        </p:spPr>
      </p:pic>
      <p:pic>
        <p:nvPicPr>
          <p:cNvPr id="8" name="Image 7" descr="Une image contenant symbole, Symétrie, ligne, drapeau&#10;&#10;Description générée automatiquement">
            <a:extLst>
              <a:ext uri="{FF2B5EF4-FFF2-40B4-BE49-F238E27FC236}">
                <a16:creationId xmlns:a16="http://schemas.microsoft.com/office/drawing/2014/main" id="{5BC3A168-6404-9CB7-B02D-E741401E4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481" y="4222609"/>
            <a:ext cx="262800" cy="153143"/>
          </a:xfrm>
          <a:prstGeom prst="rect">
            <a:avLst/>
          </a:prstGeom>
        </p:spPr>
      </p:pic>
      <p:pic>
        <p:nvPicPr>
          <p:cNvPr id="16" name="Image 15" descr="Une image contenant drapeau, Drapeau des États-Unis, symbole, Rectangle&#10;&#10;Description générée automatiquement">
            <a:extLst>
              <a:ext uri="{FF2B5EF4-FFF2-40B4-BE49-F238E27FC236}">
                <a16:creationId xmlns:a16="http://schemas.microsoft.com/office/drawing/2014/main" id="{AA45EE0A-856D-2DB1-45F5-04A9B526D947}"/>
              </a:ext>
            </a:extLst>
          </p:cNvPr>
          <p:cNvPicPr>
            <a:picLocks noChangeAspect="1"/>
          </p:cNvPicPr>
          <p:nvPr/>
        </p:nvPicPr>
        <p:blipFill rotWithShape="1">
          <a:blip r:embed="rId3">
            <a:extLst>
              <a:ext uri="{28A0092B-C50C-407E-A947-70E740481C1C}">
                <a14:useLocalDpi xmlns:a14="http://schemas.microsoft.com/office/drawing/2010/main" val="0"/>
              </a:ext>
            </a:extLst>
          </a:blip>
          <a:srcRect l="8661" t="23246" r="7819" b="23298"/>
          <a:stretch/>
        </p:blipFill>
        <p:spPr>
          <a:xfrm>
            <a:off x="2259877" y="4804711"/>
            <a:ext cx="246008" cy="157452"/>
          </a:xfrm>
          <a:prstGeom prst="rect">
            <a:avLst/>
          </a:prstGeom>
        </p:spPr>
      </p:pic>
      <p:pic>
        <p:nvPicPr>
          <p:cNvPr id="20" name="Image 19" descr="Une image contenant drapeau, Drapeau des États-Unis, symbole, Rectangle&#10;&#10;Description générée automatiquement">
            <a:extLst>
              <a:ext uri="{FF2B5EF4-FFF2-40B4-BE49-F238E27FC236}">
                <a16:creationId xmlns:a16="http://schemas.microsoft.com/office/drawing/2014/main" id="{DD63FC6B-114D-8063-2C23-EED9C3B21773}"/>
              </a:ext>
            </a:extLst>
          </p:cNvPr>
          <p:cNvPicPr>
            <a:picLocks noChangeAspect="1"/>
          </p:cNvPicPr>
          <p:nvPr/>
        </p:nvPicPr>
        <p:blipFill rotWithShape="1">
          <a:blip r:embed="rId3">
            <a:extLst>
              <a:ext uri="{28A0092B-C50C-407E-A947-70E740481C1C}">
                <a14:useLocalDpi xmlns:a14="http://schemas.microsoft.com/office/drawing/2010/main" val="0"/>
              </a:ext>
            </a:extLst>
          </a:blip>
          <a:srcRect l="8661" t="23246" r="7819" b="23298"/>
          <a:stretch/>
        </p:blipFill>
        <p:spPr>
          <a:xfrm>
            <a:off x="2259877" y="5571596"/>
            <a:ext cx="246008" cy="157452"/>
          </a:xfrm>
          <a:prstGeom prst="rect">
            <a:avLst/>
          </a:prstGeom>
        </p:spPr>
      </p:pic>
      <p:pic>
        <p:nvPicPr>
          <p:cNvPr id="24" name="Image 23" descr="Une image contenant drapeau, Drapeau des États-Unis, symbole, Rectangle&#10;&#10;Description générée automatiquement">
            <a:extLst>
              <a:ext uri="{FF2B5EF4-FFF2-40B4-BE49-F238E27FC236}">
                <a16:creationId xmlns:a16="http://schemas.microsoft.com/office/drawing/2014/main" id="{97904BEC-67BF-8048-723E-E54EF8F86F73}"/>
              </a:ext>
            </a:extLst>
          </p:cNvPr>
          <p:cNvPicPr>
            <a:picLocks noChangeAspect="1"/>
          </p:cNvPicPr>
          <p:nvPr/>
        </p:nvPicPr>
        <p:blipFill rotWithShape="1">
          <a:blip r:embed="rId3">
            <a:extLst>
              <a:ext uri="{28A0092B-C50C-407E-A947-70E740481C1C}">
                <a14:useLocalDpi xmlns:a14="http://schemas.microsoft.com/office/drawing/2010/main" val="0"/>
              </a:ext>
            </a:extLst>
          </a:blip>
          <a:srcRect l="8661" t="23245" r="45101" b="23299"/>
          <a:stretch/>
        </p:blipFill>
        <p:spPr>
          <a:xfrm>
            <a:off x="2251481" y="4218301"/>
            <a:ext cx="136191" cy="157452"/>
          </a:xfrm>
          <a:prstGeom prst="rect">
            <a:avLst/>
          </a:prstGeom>
        </p:spPr>
      </p:pic>
    </p:spTree>
    <p:extLst>
      <p:ext uri="{BB962C8B-B14F-4D97-AF65-F5344CB8AC3E}">
        <p14:creationId xmlns:p14="http://schemas.microsoft.com/office/powerpoint/2010/main" val="2374163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3A6AA-13B2-DB6A-8FE1-7D79ABE85077}"/>
            </a:ext>
          </a:extLst>
        </p:cNvPr>
        <p:cNvGrpSpPr/>
        <p:nvPr/>
      </p:nvGrpSpPr>
      <p:grpSpPr>
        <a:xfrm>
          <a:off x="0" y="0"/>
          <a:ext cx="0" cy="0"/>
          <a:chOff x="0" y="0"/>
          <a:chExt cx="0" cy="0"/>
        </a:xfrm>
      </p:grpSpPr>
      <p:grpSp>
        <p:nvGrpSpPr>
          <p:cNvPr id="5" name="Groupe 4">
            <a:extLst>
              <a:ext uri="{FF2B5EF4-FFF2-40B4-BE49-F238E27FC236}">
                <a16:creationId xmlns:a16="http://schemas.microsoft.com/office/drawing/2014/main" id="{BBD817DE-FF4C-3F1E-6051-FD6052121B30}"/>
              </a:ext>
            </a:extLst>
          </p:cNvPr>
          <p:cNvGrpSpPr/>
          <p:nvPr/>
        </p:nvGrpSpPr>
        <p:grpSpPr>
          <a:xfrm>
            <a:off x="262632" y="2031886"/>
            <a:ext cx="5750041" cy="3269239"/>
            <a:chOff x="1282004" y="1517419"/>
            <a:chExt cx="5750041" cy="3269239"/>
          </a:xfrm>
        </p:grpSpPr>
        <p:grpSp>
          <p:nvGrpSpPr>
            <p:cNvPr id="7" name="Groupe 6">
              <a:extLst>
                <a:ext uri="{FF2B5EF4-FFF2-40B4-BE49-F238E27FC236}">
                  <a16:creationId xmlns:a16="http://schemas.microsoft.com/office/drawing/2014/main" id="{764E3305-940B-0760-3730-D2F3E41FAB38}"/>
                </a:ext>
              </a:extLst>
            </p:cNvPr>
            <p:cNvGrpSpPr/>
            <p:nvPr/>
          </p:nvGrpSpPr>
          <p:grpSpPr>
            <a:xfrm>
              <a:off x="1282004" y="1517419"/>
              <a:ext cx="5750041" cy="3269239"/>
              <a:chOff x="1282004" y="1517419"/>
              <a:chExt cx="5750041" cy="3269239"/>
            </a:xfrm>
          </p:grpSpPr>
          <p:sp>
            <p:nvSpPr>
              <p:cNvPr id="22" name="Rectangle: Rounded Corners 36">
                <a:extLst>
                  <a:ext uri="{FF2B5EF4-FFF2-40B4-BE49-F238E27FC236}">
                    <a16:creationId xmlns:a16="http://schemas.microsoft.com/office/drawing/2014/main" id="{E546562E-9C8E-DEF3-E1CE-2F18113FF250}"/>
                  </a:ext>
                </a:extLst>
              </p:cNvPr>
              <p:cNvSpPr/>
              <p:nvPr/>
            </p:nvSpPr>
            <p:spPr>
              <a:xfrm>
                <a:off x="1923069" y="1517419"/>
                <a:ext cx="5108976" cy="326923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3" name="Oval 25">
                <a:extLst>
                  <a:ext uri="{FF2B5EF4-FFF2-40B4-BE49-F238E27FC236}">
                    <a16:creationId xmlns:a16="http://schemas.microsoft.com/office/drawing/2014/main" id="{4C86B385-FD31-58CD-EEE2-E75966AE2AD6}"/>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24" name="ZoneTexte 23">
                <a:extLst>
                  <a:ext uri="{FF2B5EF4-FFF2-40B4-BE49-F238E27FC236}">
                    <a16:creationId xmlns:a16="http://schemas.microsoft.com/office/drawing/2014/main" id="{E894B74D-B449-F2AC-2411-D2B9243FCB4B}"/>
                  </a:ext>
                </a:extLst>
              </p:cNvPr>
              <p:cNvSpPr txBox="1"/>
              <p:nvPr/>
            </p:nvSpPr>
            <p:spPr>
              <a:xfrm>
                <a:off x="2415665" y="1687963"/>
                <a:ext cx="4464640" cy="646331"/>
              </a:xfrm>
              <a:prstGeom prst="rect">
                <a:avLst/>
              </a:prstGeom>
              <a:noFill/>
            </p:spPr>
            <p:txBody>
              <a:bodyPr wrap="square" rtlCol="0">
                <a:spAutoFit/>
              </a:bodyPr>
              <a:lstStyle/>
              <a:p>
                <a:r>
                  <a:rPr kumimoji="0" lang="en-US" sz="20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3600" b="1" dirty="0" err="1">
                    <a:solidFill>
                      <a:srgbClr val="DEB35C"/>
                    </a:solidFill>
                    <a:latin typeface="Century Gothic" panose="020F0302020204030204"/>
                  </a:rPr>
                  <a:t>Principaux</a:t>
                </a:r>
                <a:r>
                  <a:rPr lang="en-US" sz="3600" b="1" dirty="0">
                    <a:solidFill>
                      <a:srgbClr val="DEB35C"/>
                    </a:solidFill>
                    <a:latin typeface="Century Gothic" panose="020F0302020204030204"/>
                  </a:rPr>
                  <a:t> </a:t>
                </a:r>
                <a:r>
                  <a:rPr lang="en-US" sz="3600" b="1" dirty="0" err="1">
                    <a:solidFill>
                      <a:srgbClr val="DEB35C"/>
                    </a:solidFill>
                    <a:latin typeface="Century Gothic" panose="020F0302020204030204"/>
                  </a:rPr>
                  <a:t>Acteurs</a:t>
                </a:r>
                <a:endParaRPr lang="fr-FR" sz="3600" dirty="0"/>
              </a:p>
            </p:txBody>
          </p:sp>
        </p:grpSp>
        <p:grpSp>
          <p:nvGrpSpPr>
            <p:cNvPr id="8" name="Groupe 7">
              <a:extLst>
                <a:ext uri="{FF2B5EF4-FFF2-40B4-BE49-F238E27FC236}">
                  <a16:creationId xmlns:a16="http://schemas.microsoft.com/office/drawing/2014/main" id="{4FDAD95A-69BC-D877-D06B-15949B55CF0A}"/>
                </a:ext>
              </a:extLst>
            </p:cNvPr>
            <p:cNvGrpSpPr/>
            <p:nvPr/>
          </p:nvGrpSpPr>
          <p:grpSpPr>
            <a:xfrm>
              <a:off x="2265015" y="2449059"/>
              <a:ext cx="4425284" cy="1968145"/>
              <a:chOff x="2265015" y="2449059"/>
              <a:chExt cx="4425284" cy="1968145"/>
            </a:xfrm>
          </p:grpSpPr>
          <p:sp>
            <p:nvSpPr>
              <p:cNvPr id="14" name="Rectangle: Rounded Corners 2">
                <a:extLst>
                  <a:ext uri="{FF2B5EF4-FFF2-40B4-BE49-F238E27FC236}">
                    <a16:creationId xmlns:a16="http://schemas.microsoft.com/office/drawing/2014/main" id="{C7FD743A-939D-04A1-4027-2F23AB05114D}"/>
                  </a:ext>
                </a:extLst>
              </p:cNvPr>
              <p:cNvSpPr/>
              <p:nvPr/>
            </p:nvSpPr>
            <p:spPr>
              <a:xfrm>
                <a:off x="2265015" y="2449059"/>
                <a:ext cx="4425284" cy="196814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1" name="TextBox 10">
                <a:extLst>
                  <a:ext uri="{FF2B5EF4-FFF2-40B4-BE49-F238E27FC236}">
                    <a16:creationId xmlns:a16="http://schemas.microsoft.com/office/drawing/2014/main" id="{C4987F40-49CC-14E2-17E1-7F278BC0D785}"/>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9" name="Title 1">
            <a:extLst>
              <a:ext uri="{FF2B5EF4-FFF2-40B4-BE49-F238E27FC236}">
                <a16:creationId xmlns:a16="http://schemas.microsoft.com/office/drawing/2014/main" id="{6589290B-D558-EB43-837C-EA4628B807B1}"/>
              </a:ext>
            </a:extLst>
          </p:cNvPr>
          <p:cNvSpPr>
            <a:spLocks noGrp="1"/>
          </p:cNvSpPr>
          <p:nvPr>
            <p:ph type="title"/>
          </p:nvPr>
        </p:nvSpPr>
        <p:spPr>
          <a:xfrm>
            <a:off x="838200" y="365125"/>
            <a:ext cx="10515600" cy="1325563"/>
          </a:xfrm>
        </p:spPr>
        <p:txBody>
          <a:bodyPr/>
          <a:lstStyle/>
          <a:p>
            <a:r>
              <a:rPr lang="fr-FR" dirty="0"/>
              <a:t>Session 4 : NLP &amp; </a:t>
            </a:r>
            <a:r>
              <a:rPr lang="fr-FR" dirty="0" err="1"/>
              <a:t>GenAI</a:t>
            </a:r>
            <a:endParaRPr lang="en-US" dirty="0"/>
          </a:p>
        </p:txBody>
      </p:sp>
      <p:pic>
        <p:nvPicPr>
          <p:cNvPr id="6" name="Image 5" descr="Une image contenant drapeau, Drapeau des États-Unis, symbole, Rectangle&#10;&#10;Description générée automatiquement">
            <a:extLst>
              <a:ext uri="{FF2B5EF4-FFF2-40B4-BE49-F238E27FC236}">
                <a16:creationId xmlns:a16="http://schemas.microsoft.com/office/drawing/2014/main" id="{06479A3C-DD9B-DD9A-0C0A-6FECA263192D}"/>
              </a:ext>
            </a:extLst>
          </p:cNvPr>
          <p:cNvPicPr>
            <a:picLocks noChangeAspect="1"/>
          </p:cNvPicPr>
          <p:nvPr/>
        </p:nvPicPr>
        <p:blipFill rotWithShape="1">
          <a:blip r:embed="rId2">
            <a:extLst>
              <a:ext uri="{28A0092B-C50C-407E-A947-70E740481C1C}">
                <a14:useLocalDpi xmlns:a14="http://schemas.microsoft.com/office/drawing/2010/main" val="0"/>
              </a:ext>
            </a:extLst>
          </a:blip>
          <a:srcRect l="8661" t="23246" r="7819" b="23298"/>
          <a:stretch/>
        </p:blipFill>
        <p:spPr>
          <a:xfrm>
            <a:off x="1395741" y="3250771"/>
            <a:ext cx="246008" cy="157452"/>
          </a:xfrm>
          <a:prstGeom prst="rect">
            <a:avLst/>
          </a:prstGeom>
        </p:spPr>
      </p:pic>
      <p:pic>
        <p:nvPicPr>
          <p:cNvPr id="2" name="Image 1">
            <a:extLst>
              <a:ext uri="{FF2B5EF4-FFF2-40B4-BE49-F238E27FC236}">
                <a16:creationId xmlns:a16="http://schemas.microsoft.com/office/drawing/2014/main" id="{0B0DEF83-9120-FE61-A713-C435A5A6666C}"/>
              </a:ext>
            </a:extLst>
          </p:cNvPr>
          <p:cNvPicPr>
            <a:picLocks noChangeAspect="1"/>
          </p:cNvPicPr>
          <p:nvPr/>
        </p:nvPicPr>
        <p:blipFill rotWithShape="1">
          <a:blip r:embed="rId3"/>
          <a:srcRect t="2643" r="3068"/>
          <a:stretch/>
        </p:blipFill>
        <p:spPr>
          <a:xfrm>
            <a:off x="6492106" y="2056948"/>
            <a:ext cx="5437262" cy="3269239"/>
          </a:xfrm>
          <a:prstGeom prst="rect">
            <a:avLst/>
          </a:prstGeom>
        </p:spPr>
      </p:pic>
      <p:sp>
        <p:nvSpPr>
          <p:cNvPr id="27" name="ZoneTexte 26">
            <a:extLst>
              <a:ext uri="{FF2B5EF4-FFF2-40B4-BE49-F238E27FC236}">
                <a16:creationId xmlns:a16="http://schemas.microsoft.com/office/drawing/2014/main" id="{41F2CEE4-C68E-BAF9-F511-534467A60E93}"/>
              </a:ext>
            </a:extLst>
          </p:cNvPr>
          <p:cNvSpPr txBox="1"/>
          <p:nvPr/>
        </p:nvSpPr>
        <p:spPr>
          <a:xfrm>
            <a:off x="1641749" y="3142587"/>
            <a:ext cx="3547568" cy="373820"/>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NVIDIA</a:t>
            </a:r>
          </a:p>
        </p:txBody>
      </p:sp>
    </p:spTree>
    <p:extLst>
      <p:ext uri="{BB962C8B-B14F-4D97-AF65-F5344CB8AC3E}">
        <p14:creationId xmlns:p14="http://schemas.microsoft.com/office/powerpoint/2010/main" val="1383133879"/>
      </p:ext>
    </p:extLst>
  </p:cSld>
  <p:clrMapOvr>
    <a:masterClrMapping/>
  </p:clrMapOvr>
  <p:transition spd="slow">
    <p:randomBa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BA022-B304-D4EB-6C1D-3814894C1BFB}"/>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179A53DD-4E07-5C15-CA75-4162388F3714}"/>
              </a:ext>
            </a:extLst>
          </p:cNvPr>
          <p:cNvSpPr>
            <a:spLocks noGrp="1"/>
          </p:cNvSpPr>
          <p:nvPr>
            <p:ph type="title"/>
          </p:nvPr>
        </p:nvSpPr>
        <p:spPr>
          <a:xfrm>
            <a:off x="838200" y="365125"/>
            <a:ext cx="10515600" cy="1325563"/>
          </a:xfrm>
        </p:spPr>
        <p:txBody>
          <a:bodyPr/>
          <a:lstStyle/>
          <a:p>
            <a:r>
              <a:rPr lang="fr-FR" dirty="0"/>
              <a:t>Session 4 : NLP &amp; </a:t>
            </a:r>
            <a:r>
              <a:rPr lang="fr-FR" dirty="0" err="1"/>
              <a:t>GenAI</a:t>
            </a:r>
            <a:endParaRPr lang="en-US" dirty="0"/>
          </a:p>
        </p:txBody>
      </p:sp>
      <p:grpSp>
        <p:nvGrpSpPr>
          <p:cNvPr id="19" name="Groupe 18">
            <a:extLst>
              <a:ext uri="{FF2B5EF4-FFF2-40B4-BE49-F238E27FC236}">
                <a16:creationId xmlns:a16="http://schemas.microsoft.com/office/drawing/2014/main" id="{985F177D-6DA4-F177-D318-7B2B78B6ACD5}"/>
              </a:ext>
            </a:extLst>
          </p:cNvPr>
          <p:cNvGrpSpPr/>
          <p:nvPr/>
        </p:nvGrpSpPr>
        <p:grpSpPr>
          <a:xfrm>
            <a:off x="1186469" y="1690688"/>
            <a:ext cx="9342611" cy="4802187"/>
            <a:chOff x="1282004" y="1517419"/>
            <a:chExt cx="9342611" cy="4802187"/>
          </a:xfrm>
        </p:grpSpPr>
        <p:grpSp>
          <p:nvGrpSpPr>
            <p:cNvPr id="18" name="Groupe 17">
              <a:extLst>
                <a:ext uri="{FF2B5EF4-FFF2-40B4-BE49-F238E27FC236}">
                  <a16:creationId xmlns:a16="http://schemas.microsoft.com/office/drawing/2014/main" id="{237BAA31-E796-98D9-5211-BC047BEAC9EB}"/>
                </a:ext>
              </a:extLst>
            </p:cNvPr>
            <p:cNvGrpSpPr/>
            <p:nvPr/>
          </p:nvGrpSpPr>
          <p:grpSpPr>
            <a:xfrm>
              <a:off x="1282004" y="1517419"/>
              <a:ext cx="9342611" cy="4802187"/>
              <a:chOff x="1282004" y="1517419"/>
              <a:chExt cx="9342611" cy="4802187"/>
            </a:xfrm>
          </p:grpSpPr>
          <p:sp>
            <p:nvSpPr>
              <p:cNvPr id="37" name="Rectangle: Rounded Corners 36">
                <a:extLst>
                  <a:ext uri="{FF2B5EF4-FFF2-40B4-BE49-F238E27FC236}">
                    <a16:creationId xmlns:a16="http://schemas.microsoft.com/office/drawing/2014/main" id="{5D8489AF-E772-C444-E174-352E727B8D6B}"/>
                  </a:ext>
                </a:extLst>
              </p:cNvPr>
              <p:cNvSpPr/>
              <p:nvPr/>
            </p:nvSpPr>
            <p:spPr>
              <a:xfrm>
                <a:off x="1923068" y="1517419"/>
                <a:ext cx="8701547" cy="480218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48C50D4E-79D2-C206-F3F2-F9FA92F66CAD}"/>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B678C540-4F79-4F7D-1EF1-EFE6CE488ED2}"/>
                  </a:ext>
                </a:extLst>
              </p:cNvPr>
              <p:cNvSpPr txBox="1"/>
              <p:nvPr/>
            </p:nvSpPr>
            <p:spPr>
              <a:xfrm>
                <a:off x="2415664" y="1687963"/>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grpSp>
        <p:grpSp>
          <p:nvGrpSpPr>
            <p:cNvPr id="17" name="Groupe 16">
              <a:extLst>
                <a:ext uri="{FF2B5EF4-FFF2-40B4-BE49-F238E27FC236}">
                  <a16:creationId xmlns:a16="http://schemas.microsoft.com/office/drawing/2014/main" id="{0D280940-E3C2-857C-C8EC-C4637C240E2F}"/>
                </a:ext>
              </a:extLst>
            </p:cNvPr>
            <p:cNvGrpSpPr/>
            <p:nvPr/>
          </p:nvGrpSpPr>
          <p:grpSpPr>
            <a:xfrm>
              <a:off x="2265015" y="2449059"/>
              <a:ext cx="8359600" cy="3441588"/>
              <a:chOff x="2265015" y="2449059"/>
              <a:chExt cx="8359600" cy="3441588"/>
            </a:xfrm>
          </p:grpSpPr>
          <p:sp>
            <p:nvSpPr>
              <p:cNvPr id="3" name="Rectangle: Rounded Corners 2">
                <a:extLst>
                  <a:ext uri="{FF2B5EF4-FFF2-40B4-BE49-F238E27FC236}">
                    <a16:creationId xmlns:a16="http://schemas.microsoft.com/office/drawing/2014/main" id="{98B0568D-A62B-5A45-476C-A5352572DC10}"/>
                  </a:ext>
                </a:extLst>
              </p:cNvPr>
              <p:cNvSpPr/>
              <p:nvPr/>
            </p:nvSpPr>
            <p:spPr>
              <a:xfrm>
                <a:off x="2265015" y="2449059"/>
                <a:ext cx="8359600" cy="344158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5943EC5B-9435-10D7-F60E-DEE5E88C2ECB}"/>
                  </a:ext>
                </a:extLst>
              </p:cNvPr>
              <p:cNvGrpSpPr/>
              <p:nvPr/>
            </p:nvGrpSpPr>
            <p:grpSpPr>
              <a:xfrm>
                <a:off x="2609816" y="2566393"/>
                <a:ext cx="7669997" cy="2959143"/>
                <a:chOff x="7134074" y="4820256"/>
                <a:chExt cx="4484045" cy="2959143"/>
              </a:xfrm>
            </p:grpSpPr>
            <p:sp>
              <p:nvSpPr>
                <p:cNvPr id="11" name="TextBox 10">
                  <a:extLst>
                    <a:ext uri="{FF2B5EF4-FFF2-40B4-BE49-F238E27FC236}">
                      <a16:creationId xmlns:a16="http://schemas.microsoft.com/office/drawing/2014/main" id="{308CD67D-B007-E6DD-FA20-F2D03E2971DE}"/>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BB28142F-7256-403F-786C-7CBCC595E156}"/>
                    </a:ext>
                  </a:extLst>
                </p:cNvPr>
                <p:cNvSpPr/>
                <p:nvPr/>
              </p:nvSpPr>
              <p:spPr>
                <a:xfrm>
                  <a:off x="7134074" y="4820256"/>
                  <a:ext cx="4484045" cy="2959143"/>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Microsoft AI&amp; </a:t>
                  </a:r>
                  <a:r>
                    <a:rPr kumimoji="0" lang="fr-FR"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Research</a:t>
                  </a: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fr-FR" sz="1400" b="1" dirty="0">
                    <a:solidFill>
                      <a:srgbClr val="44546A"/>
                    </a:solidFill>
                    <a:latin typeface="Century Gothic" panose="020F0302020204030204"/>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fr-FR" sz="1400" b="1" dirty="0">
                    <a:solidFill>
                      <a:srgbClr val="44546A"/>
                    </a:solidFill>
                    <a:latin typeface="Century Gothic" panose="020F0302020204030204"/>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fr-FR" sz="1400" b="1" dirty="0">
                    <a:solidFill>
                      <a:srgbClr val="44546A"/>
                    </a:solidFill>
                    <a:latin typeface="Century Gothic" panose="020F0302020204030204"/>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a:solidFill>
                        <a:srgbClr val="44546A"/>
                      </a:solidFill>
                      <a:latin typeface="Century Gothic" panose="020F0302020204030204"/>
                    </a:rPr>
                    <a:t>Baidu</a:t>
                  </a:r>
                </a:p>
                <a:p>
                  <a:pPr marR="0" lvl="0" algn="l" defTabSz="914400" rtl="0" eaLnBrk="1" fontAlgn="auto" latinLnBrk="0" hangingPunct="1">
                    <a:lnSpc>
                      <a:spcPct val="150000"/>
                    </a:lnSpc>
                    <a:spcBef>
                      <a:spcPts val="0"/>
                    </a:spcBef>
                    <a:spcAft>
                      <a:spcPts val="0"/>
                    </a:spcAft>
                    <a:buClrTx/>
                    <a:buSzTx/>
                    <a:tabLst/>
                    <a:defRPr/>
                  </a:pPr>
                  <a:endParaRPr lang="fr-FR" sz="1400" b="1" dirty="0">
                    <a:solidFill>
                      <a:srgbClr val="44546A"/>
                    </a:solidFill>
                    <a:latin typeface="Century Gothic" panose="020F0302020204030204"/>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fr-FR" sz="1400" b="1" dirty="0" err="1">
                      <a:solidFill>
                        <a:srgbClr val="44546A"/>
                      </a:solidFill>
                      <a:latin typeface="Century Gothic" panose="020F0302020204030204"/>
                    </a:rPr>
                    <a:t>MistralAI</a:t>
                  </a:r>
                  <a:endParaRPr lang="fr-FR" sz="1400" b="1" dirty="0">
                    <a:solidFill>
                      <a:srgbClr val="44546A"/>
                    </a:solidFill>
                    <a:latin typeface="Century Gothic" panose="020F0302020204030204"/>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pic>
        <p:nvPicPr>
          <p:cNvPr id="6" name="Image 5" descr="Une image contenant drapeau, Drapeau des États-Unis, symbole, Rectangle&#10;&#10;Description générée automatiquement">
            <a:extLst>
              <a:ext uri="{FF2B5EF4-FFF2-40B4-BE49-F238E27FC236}">
                <a16:creationId xmlns:a16="http://schemas.microsoft.com/office/drawing/2014/main" id="{13F78096-AF82-7991-C84D-7F268662B1D2}"/>
              </a:ext>
            </a:extLst>
          </p:cNvPr>
          <p:cNvPicPr>
            <a:picLocks noChangeAspect="1"/>
          </p:cNvPicPr>
          <p:nvPr/>
        </p:nvPicPr>
        <p:blipFill rotWithShape="1">
          <a:blip r:embed="rId2">
            <a:extLst>
              <a:ext uri="{28A0092B-C50C-407E-A947-70E740481C1C}">
                <a14:useLocalDpi xmlns:a14="http://schemas.microsoft.com/office/drawing/2010/main" val="0"/>
              </a:ext>
            </a:extLst>
          </a:blip>
          <a:srcRect l="8661" t="23246" r="7819" b="23298"/>
          <a:stretch/>
        </p:blipFill>
        <p:spPr>
          <a:xfrm>
            <a:off x="2320129" y="2878351"/>
            <a:ext cx="246008" cy="157452"/>
          </a:xfrm>
          <a:prstGeom prst="rect">
            <a:avLst/>
          </a:prstGeom>
        </p:spPr>
      </p:pic>
      <p:pic>
        <p:nvPicPr>
          <p:cNvPr id="15" name="Image 14" descr="Une image contenant drapeau, symbole, rouge, étoile&#10;&#10;Description générée automatiquement">
            <a:extLst>
              <a:ext uri="{FF2B5EF4-FFF2-40B4-BE49-F238E27FC236}">
                <a16:creationId xmlns:a16="http://schemas.microsoft.com/office/drawing/2014/main" id="{016ACC37-CF93-7C55-ED4C-6DB0763F7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326" y="4151886"/>
            <a:ext cx="262599" cy="174895"/>
          </a:xfrm>
          <a:prstGeom prst="rect">
            <a:avLst/>
          </a:prstGeom>
        </p:spPr>
      </p:pic>
      <p:pic>
        <p:nvPicPr>
          <p:cNvPr id="5" name="Image 4" descr="Une image contenant capture d’écran, Rectangle, Graphique, carré&#10;&#10;Description générée automatiquement">
            <a:extLst>
              <a:ext uri="{FF2B5EF4-FFF2-40B4-BE49-F238E27FC236}">
                <a16:creationId xmlns:a16="http://schemas.microsoft.com/office/drawing/2014/main" id="{EF8E242C-2D96-E134-0BEE-B850015D7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915" y="4710193"/>
            <a:ext cx="321222" cy="336884"/>
          </a:xfrm>
          <a:prstGeom prst="rect">
            <a:avLst/>
          </a:prstGeom>
        </p:spPr>
      </p:pic>
    </p:spTree>
    <p:extLst>
      <p:ext uri="{BB962C8B-B14F-4D97-AF65-F5344CB8AC3E}">
        <p14:creationId xmlns:p14="http://schemas.microsoft.com/office/powerpoint/2010/main" val="75559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D774C-3176-9AFF-8692-8AF0DF3E76FB}"/>
            </a:ext>
          </a:extLst>
        </p:cNvPr>
        <p:cNvGrpSpPr/>
        <p:nvPr/>
      </p:nvGrpSpPr>
      <p:grpSpPr>
        <a:xfrm>
          <a:off x="0" y="0"/>
          <a:ext cx="0" cy="0"/>
          <a:chOff x="0" y="0"/>
          <a:chExt cx="0" cy="0"/>
        </a:xfrm>
      </p:grpSpPr>
      <p:sp>
        <p:nvSpPr>
          <p:cNvPr id="8" name="Rectangle: Rounded Corners 36">
            <a:extLst>
              <a:ext uri="{FF2B5EF4-FFF2-40B4-BE49-F238E27FC236}">
                <a16:creationId xmlns:a16="http://schemas.microsoft.com/office/drawing/2014/main" id="{6B0D65A9-2208-F42D-27B5-D36A55A0A917}"/>
              </a:ext>
            </a:extLst>
          </p:cNvPr>
          <p:cNvSpPr/>
          <p:nvPr/>
        </p:nvSpPr>
        <p:spPr>
          <a:xfrm>
            <a:off x="1827533" y="1690688"/>
            <a:ext cx="8701547" cy="46543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fr-FR" sz="3200" b="1" dirty="0">
                <a:solidFill>
                  <a:srgbClr val="44536A"/>
                </a:solidFill>
              </a:rPr>
              <a:t>Principes</a:t>
            </a:r>
            <a:r>
              <a:rPr lang="fr-FR" sz="3200" dirty="0">
                <a:solidFill>
                  <a:srgbClr val="44536A"/>
                </a:solidFill>
              </a:rPr>
              <a:t> : Vise à soutenir l'innovation en IA tout en assurant son développement éthique et sûr.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2" name="Rectangle: Rounded Corners 2">
            <a:extLst>
              <a:ext uri="{FF2B5EF4-FFF2-40B4-BE49-F238E27FC236}">
                <a16:creationId xmlns:a16="http://schemas.microsoft.com/office/drawing/2014/main" id="{73F66C8D-A430-90AF-D9C7-470C357E74EF}"/>
              </a:ext>
            </a:extLst>
          </p:cNvPr>
          <p:cNvSpPr/>
          <p:nvPr/>
        </p:nvSpPr>
        <p:spPr>
          <a:xfrm>
            <a:off x="2169480" y="2622328"/>
            <a:ext cx="8359600" cy="343278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9" name="Title 1">
            <a:extLst>
              <a:ext uri="{FF2B5EF4-FFF2-40B4-BE49-F238E27FC236}">
                <a16:creationId xmlns:a16="http://schemas.microsoft.com/office/drawing/2014/main" id="{5D288083-A28D-44C1-1427-5777AA8B8C12}"/>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9C57279D-6283-3BB1-37A0-11ADA68F713D}"/>
              </a:ext>
            </a:extLst>
          </p:cNvPr>
          <p:cNvGrpSpPr/>
          <p:nvPr/>
        </p:nvGrpSpPr>
        <p:grpSpPr>
          <a:xfrm>
            <a:off x="1186469" y="1690688"/>
            <a:ext cx="1631175" cy="1757869"/>
            <a:chOff x="1282004" y="1517419"/>
            <a:chExt cx="1631175" cy="1757869"/>
          </a:xfrm>
        </p:grpSpPr>
        <p:sp>
          <p:nvSpPr>
            <p:cNvPr id="26" name="Oval 25">
              <a:extLst>
                <a:ext uri="{FF2B5EF4-FFF2-40B4-BE49-F238E27FC236}">
                  <a16:creationId xmlns:a16="http://schemas.microsoft.com/office/drawing/2014/main" id="{378DAA78-04A2-9EE7-CFBF-920038F8D09A}"/>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374B1C40-0E57-4ADD-6E34-E534444CD285}"/>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sp>
        <p:nvSpPr>
          <p:cNvPr id="4" name="ZoneTexte 3">
            <a:extLst>
              <a:ext uri="{FF2B5EF4-FFF2-40B4-BE49-F238E27FC236}">
                <a16:creationId xmlns:a16="http://schemas.microsoft.com/office/drawing/2014/main" id="{4D2A15C5-CCD3-7D97-F02F-7B1EF1E27303}"/>
              </a:ext>
            </a:extLst>
          </p:cNvPr>
          <p:cNvSpPr txBox="1"/>
          <p:nvPr/>
        </p:nvSpPr>
        <p:spPr>
          <a:xfrm>
            <a:off x="2320129" y="1861232"/>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sp>
        <p:nvSpPr>
          <p:cNvPr id="5" name="Rectangle 4">
            <a:extLst>
              <a:ext uri="{FF2B5EF4-FFF2-40B4-BE49-F238E27FC236}">
                <a16:creationId xmlns:a16="http://schemas.microsoft.com/office/drawing/2014/main" id="{EAA0BC47-3D79-0F75-C326-28A5B3FCBB9A}"/>
              </a:ext>
            </a:extLst>
          </p:cNvPr>
          <p:cNvSpPr>
            <a:spLocks/>
          </p:cNvSpPr>
          <p:nvPr/>
        </p:nvSpPr>
        <p:spPr>
          <a:xfrm>
            <a:off x="5448444" y="2753700"/>
            <a:ext cx="1801672" cy="494431"/>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lang="fr-FR" sz="2000" b="1" dirty="0" err="1">
                <a:solidFill>
                  <a:srgbClr val="44546A"/>
                </a:solidFill>
                <a:latin typeface="Century Gothic" panose="020F0302020204030204"/>
              </a:rPr>
              <a:t>OpenSource</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3" name="Rectangle 12">
            <a:extLst>
              <a:ext uri="{FF2B5EF4-FFF2-40B4-BE49-F238E27FC236}">
                <a16:creationId xmlns:a16="http://schemas.microsoft.com/office/drawing/2014/main" id="{AF13C764-5077-D18A-8D76-C996E73A7299}"/>
              </a:ext>
            </a:extLst>
          </p:cNvPr>
          <p:cNvSpPr/>
          <p:nvPr/>
        </p:nvSpPr>
        <p:spPr>
          <a:xfrm>
            <a:off x="3052918" y="3500758"/>
            <a:ext cx="6592724" cy="1522020"/>
          </a:xfrm>
          <a:prstGeom prst="rect">
            <a:avLst/>
          </a:prstGeom>
        </p:spPr>
        <p:txBody>
          <a:bodyPr wrap="square">
            <a:spAutoFit/>
          </a:bodyPr>
          <a:lstStyle/>
          <a:p>
            <a:pPr algn="l"/>
            <a:r>
              <a:rPr lang="fr-FR" sz="1200" b="1" i="0" u="none" strike="noStrike" dirty="0">
                <a:solidFill>
                  <a:srgbClr val="44536A"/>
                </a:solidFill>
                <a:effectLst/>
              </a:rPr>
              <a:t>National AI </a:t>
            </a:r>
            <a:r>
              <a:rPr lang="fr-FR" sz="1200" b="1" i="0" u="none" strike="noStrike" dirty="0" err="1">
                <a:solidFill>
                  <a:srgbClr val="44536A"/>
                </a:solidFill>
                <a:effectLst/>
              </a:rPr>
              <a:t>Strategy</a:t>
            </a:r>
            <a:r>
              <a:rPr lang="fr-FR" sz="1200" b="1" i="0" u="none" strike="noStrike" dirty="0">
                <a:solidFill>
                  <a:srgbClr val="44536A"/>
                </a:solidFill>
                <a:effectLst/>
              </a:rPr>
              <a:t> du Royaume-Uni</a:t>
            </a:r>
          </a:p>
          <a:p>
            <a:pPr algn="l">
              <a:buFont typeface="Arial" panose="020B0604020202020204" pitchFamily="34" charset="0"/>
              <a:buChar char="•"/>
            </a:pPr>
            <a:r>
              <a:rPr lang="fr-FR" sz="1200" b="1" i="0" u="none" strike="noStrike" dirty="0">
                <a:solidFill>
                  <a:srgbClr val="44536A"/>
                </a:solidFill>
                <a:effectLst/>
              </a:rPr>
              <a:t>Date clé</a:t>
            </a:r>
            <a:r>
              <a:rPr lang="fr-FR" sz="1200" b="0" i="0" u="none" strike="noStrike" dirty="0">
                <a:solidFill>
                  <a:srgbClr val="44536A"/>
                </a:solidFill>
                <a:effectLst/>
              </a:rPr>
              <a:t> : Lancée en septembre 2021.</a:t>
            </a:r>
          </a:p>
          <a:p>
            <a:pPr algn="l">
              <a:buFont typeface="Arial" panose="020B0604020202020204" pitchFamily="34" charset="0"/>
              <a:buChar char="•"/>
            </a:pPr>
            <a:r>
              <a:rPr lang="fr-FR" sz="1200" b="1" i="0" u="none" strike="noStrike" dirty="0">
                <a:solidFill>
                  <a:srgbClr val="44536A"/>
                </a:solidFill>
                <a:effectLst/>
              </a:rPr>
              <a:t>Nouveautés</a:t>
            </a:r>
            <a:r>
              <a:rPr lang="fr-FR" sz="1200" b="0" i="0" u="none" strike="noStrike" dirty="0">
                <a:solidFill>
                  <a:srgbClr val="44536A"/>
                </a:solidFill>
                <a:effectLst/>
              </a:rPr>
              <a:t> : Met l'accent sur le leadership en IA éthique et sécuritaire, distinct de l'approche de l'UE post-Brexit.</a:t>
            </a:r>
          </a:p>
          <a:p>
            <a:pPr marR="0" lvl="0" algn="l" defTabSz="914400" rtl="0" eaLnBrk="1" fontAlgn="auto" latinLnBrk="0" hangingPunct="1">
              <a:lnSpc>
                <a:spcPct val="150000"/>
              </a:lnSpc>
              <a:spcBef>
                <a:spcPts val="0"/>
              </a:spcBef>
              <a:spcAft>
                <a:spcPts val="0"/>
              </a:spcAft>
              <a:buClrTx/>
              <a:buSzTx/>
              <a:tabLst/>
              <a:defRPr/>
            </a:pPr>
            <a:endParaRPr lang="fr-FR" sz="1600" b="1" dirty="0">
              <a:solidFill>
                <a:srgbClr val="44536A"/>
              </a:solidFill>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6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118133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841F2-08A4-DF52-1559-A455AB62B0E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A01AE9B-C89D-AE1C-E3C5-00D1984EDE36}"/>
              </a:ext>
            </a:extLst>
          </p:cNvPr>
          <p:cNvSpPr>
            <a:spLocks noGrp="1"/>
          </p:cNvSpPr>
          <p:nvPr>
            <p:ph type="title"/>
          </p:nvPr>
        </p:nvSpPr>
        <p:spPr>
          <a:xfrm>
            <a:off x="838200" y="365125"/>
            <a:ext cx="10515600" cy="1325563"/>
          </a:xfrm>
        </p:spPr>
        <p:txBody>
          <a:bodyPr/>
          <a:lstStyle/>
          <a:p>
            <a:r>
              <a:rPr lang="fr-FR" dirty="0"/>
              <a:t>Session 4 : NLP &amp; </a:t>
            </a:r>
            <a:r>
              <a:rPr lang="fr-FR" dirty="0" err="1"/>
              <a:t>GenAI</a:t>
            </a:r>
            <a:endParaRPr lang="en-US" dirty="0"/>
          </a:p>
        </p:txBody>
      </p:sp>
      <p:grpSp>
        <p:nvGrpSpPr>
          <p:cNvPr id="19" name="Groupe 18">
            <a:extLst>
              <a:ext uri="{FF2B5EF4-FFF2-40B4-BE49-F238E27FC236}">
                <a16:creationId xmlns:a16="http://schemas.microsoft.com/office/drawing/2014/main" id="{179E050F-591B-E4C5-A267-A644C04DF4B3}"/>
              </a:ext>
            </a:extLst>
          </p:cNvPr>
          <p:cNvGrpSpPr/>
          <p:nvPr/>
        </p:nvGrpSpPr>
        <p:grpSpPr>
          <a:xfrm>
            <a:off x="1186469" y="1690688"/>
            <a:ext cx="9342611" cy="4802187"/>
            <a:chOff x="1282004" y="1517419"/>
            <a:chExt cx="9342611" cy="4802187"/>
          </a:xfrm>
        </p:grpSpPr>
        <p:grpSp>
          <p:nvGrpSpPr>
            <p:cNvPr id="18" name="Groupe 17">
              <a:extLst>
                <a:ext uri="{FF2B5EF4-FFF2-40B4-BE49-F238E27FC236}">
                  <a16:creationId xmlns:a16="http://schemas.microsoft.com/office/drawing/2014/main" id="{907B75C6-F261-9A5B-A46E-2643614DB98F}"/>
                </a:ext>
              </a:extLst>
            </p:cNvPr>
            <p:cNvGrpSpPr/>
            <p:nvPr/>
          </p:nvGrpSpPr>
          <p:grpSpPr>
            <a:xfrm>
              <a:off x="1282004" y="1517419"/>
              <a:ext cx="9342611" cy="4802187"/>
              <a:chOff x="1282004" y="1517419"/>
              <a:chExt cx="9342611" cy="4802187"/>
            </a:xfrm>
          </p:grpSpPr>
          <p:sp>
            <p:nvSpPr>
              <p:cNvPr id="37" name="Rectangle: Rounded Corners 36">
                <a:extLst>
                  <a:ext uri="{FF2B5EF4-FFF2-40B4-BE49-F238E27FC236}">
                    <a16:creationId xmlns:a16="http://schemas.microsoft.com/office/drawing/2014/main" id="{E622CF7D-FC0C-AFE4-EF8B-61CEDEA6349A}"/>
                  </a:ext>
                </a:extLst>
              </p:cNvPr>
              <p:cNvSpPr/>
              <p:nvPr/>
            </p:nvSpPr>
            <p:spPr>
              <a:xfrm>
                <a:off x="1923068" y="1517419"/>
                <a:ext cx="8701547" cy="480218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ED70364D-92D4-3D12-6E32-734BFCE779D8}"/>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1BD835DE-6EFE-D43E-C09F-7D478B62EAEA}"/>
                  </a:ext>
                </a:extLst>
              </p:cNvPr>
              <p:cNvSpPr txBox="1"/>
              <p:nvPr/>
            </p:nvSpPr>
            <p:spPr>
              <a:xfrm>
                <a:off x="2415664" y="1687963"/>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grpSp>
        <p:grpSp>
          <p:nvGrpSpPr>
            <p:cNvPr id="17" name="Groupe 16">
              <a:extLst>
                <a:ext uri="{FF2B5EF4-FFF2-40B4-BE49-F238E27FC236}">
                  <a16:creationId xmlns:a16="http://schemas.microsoft.com/office/drawing/2014/main" id="{494CDF8E-919D-D4BF-FD78-FCB68288612D}"/>
                </a:ext>
              </a:extLst>
            </p:cNvPr>
            <p:cNvGrpSpPr/>
            <p:nvPr/>
          </p:nvGrpSpPr>
          <p:grpSpPr>
            <a:xfrm>
              <a:off x="2265015" y="2449059"/>
              <a:ext cx="8359600" cy="3441588"/>
              <a:chOff x="2265015" y="2449059"/>
              <a:chExt cx="8359600" cy="3441588"/>
            </a:xfrm>
          </p:grpSpPr>
          <p:sp>
            <p:nvSpPr>
              <p:cNvPr id="3" name="Rectangle: Rounded Corners 2">
                <a:extLst>
                  <a:ext uri="{FF2B5EF4-FFF2-40B4-BE49-F238E27FC236}">
                    <a16:creationId xmlns:a16="http://schemas.microsoft.com/office/drawing/2014/main" id="{898D7290-142B-6A18-63A7-2655F508CD95}"/>
                  </a:ext>
                </a:extLst>
              </p:cNvPr>
              <p:cNvSpPr/>
              <p:nvPr/>
            </p:nvSpPr>
            <p:spPr>
              <a:xfrm>
                <a:off x="2265015" y="2449059"/>
                <a:ext cx="8359600" cy="344158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95237060-1093-0B3E-5AAF-62AE69582356}"/>
                  </a:ext>
                </a:extLst>
              </p:cNvPr>
              <p:cNvGrpSpPr/>
              <p:nvPr/>
            </p:nvGrpSpPr>
            <p:grpSpPr>
              <a:xfrm>
                <a:off x="2609816" y="2566393"/>
                <a:ext cx="7669997" cy="3283015"/>
                <a:chOff x="7134074" y="4820256"/>
                <a:chExt cx="4484045" cy="3283015"/>
              </a:xfrm>
            </p:grpSpPr>
            <p:sp>
              <p:nvSpPr>
                <p:cNvPr id="11" name="TextBox 10">
                  <a:extLst>
                    <a:ext uri="{FF2B5EF4-FFF2-40B4-BE49-F238E27FC236}">
                      <a16:creationId xmlns:a16="http://schemas.microsoft.com/office/drawing/2014/main" id="{5B1ED5BA-AA60-E896-B745-4AB52F4C20FC}"/>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B78F89C1-C3AF-34D1-36A5-08459FDC390D}"/>
                    </a:ext>
                  </a:extLst>
                </p:cNvPr>
                <p:cNvSpPr/>
                <p:nvPr/>
              </p:nvSpPr>
              <p:spPr>
                <a:xfrm>
                  <a:off x="7134074" y="4820256"/>
                  <a:ext cx="4484045" cy="3283015"/>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HuggingFace</a:t>
                  </a: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R="0" lvl="0" algn="ctr" defTabSz="914400" rtl="0" eaLnBrk="1" fontAlgn="auto" latinLnBrk="0" hangingPunct="1">
                    <a:lnSpc>
                      <a:spcPct val="150000"/>
                    </a:lnSpc>
                    <a:spcBef>
                      <a:spcPts val="0"/>
                    </a:spcBef>
                    <a:spcAft>
                      <a:spcPts val="0"/>
                    </a:spcAft>
                    <a:buClrTx/>
                    <a:buSzTx/>
                    <a:tabLst/>
                    <a:defRPr/>
                  </a:pPr>
                  <a:r>
                    <a:rPr lang="fr-FR" sz="1400" b="1" i="1" dirty="0">
                      <a:solidFill>
                        <a:srgbClr val="44546A"/>
                      </a:solidFill>
                      <a:latin typeface="Century Gothic" panose="020F0302020204030204"/>
                    </a:rPr>
                    <a:t>The AI Community building the future.</a:t>
                  </a:r>
                </a:p>
                <a:p>
                  <a:pPr marR="0" lvl="0" algn="ctr" defTabSz="914400" rtl="0" eaLnBrk="1" fontAlgn="auto" latinLnBrk="0" hangingPunct="1">
                    <a:lnSpc>
                      <a:spcPct val="150000"/>
                    </a:lnSpc>
                    <a:spcBef>
                      <a:spcPts val="0"/>
                    </a:spcBef>
                    <a:spcAft>
                      <a:spcPts val="0"/>
                    </a:spcAft>
                    <a:buClrTx/>
                    <a:buSzTx/>
                    <a:tabLst/>
                    <a:defRPr/>
                  </a:pPr>
                  <a:endParaRPr kumimoji="0" lang="fr-FR" sz="1400" b="1" i="1"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R="0" lvl="0" defTabSz="914400" rtl="0" eaLnBrk="1" fontAlgn="auto" latinLnBrk="0" hangingPunct="1">
                    <a:lnSpc>
                      <a:spcPct val="150000"/>
                    </a:lnSpc>
                    <a:spcBef>
                      <a:spcPts val="0"/>
                    </a:spcBef>
                    <a:spcAft>
                      <a:spcPts val="0"/>
                    </a:spcAft>
                    <a:buClrTx/>
                    <a:buSzTx/>
                    <a:tabLst/>
                    <a:defRPr/>
                  </a:pPr>
                  <a:r>
                    <a:rPr kumimoji="0" lang="fr-FR" sz="1400" b="1" u="none" strike="noStrike" kern="1200" cap="none" spc="0" normalizeH="0" baseline="0" noProof="0" dirty="0" err="1">
                      <a:ln>
                        <a:noFill/>
                      </a:ln>
                      <a:solidFill>
                        <a:srgbClr val="44546A"/>
                      </a:solidFill>
                      <a:effectLst/>
                      <a:uLnTx/>
                      <a:uFillTx/>
                      <a:latin typeface="Century Gothic" panose="020F0302020204030204"/>
                      <a:ea typeface="+mn-ea"/>
                      <a:cs typeface="+mn-cs"/>
                    </a:rPr>
                    <a:t>HuggingFace</a:t>
                  </a:r>
                  <a:r>
                    <a:rPr kumimoji="0" lang="fr-FR" sz="1400" b="1"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fr-FR" sz="1400" b="1" dirty="0">
                      <a:solidFill>
                        <a:srgbClr val="44546A"/>
                      </a:solidFill>
                      <a:latin typeface="Century Gothic" panose="020F0302020204030204"/>
                    </a:rPr>
                    <a:t>T</a:t>
                  </a:r>
                  <a:r>
                    <a:rPr kumimoji="0" lang="fr-FR" sz="1400" b="1" u="none" strike="noStrike" kern="1200" cap="none" spc="0" normalizeH="0" baseline="0" noProof="0" dirty="0" err="1">
                      <a:ln>
                        <a:noFill/>
                      </a:ln>
                      <a:solidFill>
                        <a:srgbClr val="44546A"/>
                      </a:solidFill>
                      <a:effectLst/>
                      <a:uLnTx/>
                      <a:uFillTx/>
                      <a:latin typeface="Century Gothic" panose="020F0302020204030204"/>
                      <a:ea typeface="+mn-ea"/>
                      <a:cs typeface="+mn-cs"/>
                    </a:rPr>
                    <a:t>ransformers</a:t>
                  </a:r>
                  <a:r>
                    <a:rPr kumimoji="0" lang="fr-FR" sz="1400" b="1"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fr-FR" sz="1400" u="none" strike="noStrike" kern="1200" cap="none" spc="0" normalizeH="0" baseline="0" noProof="0" dirty="0">
                      <a:ln>
                        <a:noFill/>
                      </a:ln>
                      <a:solidFill>
                        <a:srgbClr val="44546A"/>
                      </a:solidFill>
                      <a:effectLst/>
                      <a:uLnTx/>
                      <a:uFillTx/>
                      <a:latin typeface="Century Gothic" panose="020F0302020204030204"/>
                      <a:ea typeface="+mn-ea"/>
                      <a:cs typeface="+mn-cs"/>
                    </a:rPr>
                    <a:t>est une bibliothèque </a:t>
                  </a:r>
                  <a:r>
                    <a:rPr kumimoji="0" lang="fr-FR" sz="1400" u="none" strike="noStrike" kern="1200" cap="none" spc="0" normalizeH="0" baseline="0" noProof="0" dirty="0" err="1">
                      <a:ln>
                        <a:noFill/>
                      </a:ln>
                      <a:solidFill>
                        <a:srgbClr val="44546A"/>
                      </a:solidFill>
                      <a:effectLst/>
                      <a:uLnTx/>
                      <a:uFillTx/>
                      <a:latin typeface="Century Gothic" panose="020F0302020204030204"/>
                      <a:ea typeface="+mn-ea"/>
                      <a:cs typeface="+mn-cs"/>
                    </a:rPr>
                    <a:t>opensource</a:t>
                  </a:r>
                  <a:r>
                    <a:rPr kumimoji="0" lang="fr-FR" sz="1400" u="none" strike="noStrike" kern="1200" cap="none" spc="0" normalizeH="0" baseline="0" noProof="0" dirty="0">
                      <a:ln>
                        <a:noFill/>
                      </a:ln>
                      <a:solidFill>
                        <a:srgbClr val="44546A"/>
                      </a:solidFill>
                      <a:effectLst/>
                      <a:uLnTx/>
                      <a:uFillTx/>
                      <a:latin typeface="Century Gothic" panose="020F0302020204030204"/>
                      <a:ea typeface="+mn-ea"/>
                      <a:cs typeface="+mn-cs"/>
                    </a:rPr>
                    <a:t> qui regroupe plus de 7 000 modèles d’IA, couvrant 140 langues. Un grand choix de BD est disponible également, ce qui est particulièrement intéressant dans un contexte d’entrainement ou de fine-tuning. </a:t>
                  </a:r>
                  <a:endParaRPr lang="fr-FR" sz="1400" dirty="0">
                    <a:solidFill>
                      <a:srgbClr val="44546A"/>
                    </a:solidFill>
                    <a:latin typeface="Century Gothic" panose="020F0302020204030204"/>
                  </a:endParaRPr>
                </a:p>
                <a:p>
                  <a:pPr marR="0" lvl="0" defTabSz="914400" rtl="0" eaLnBrk="1" fontAlgn="auto" latinLnBrk="0" hangingPunct="1">
                    <a:lnSpc>
                      <a:spcPct val="150000"/>
                    </a:lnSpc>
                    <a:spcBef>
                      <a:spcPts val="0"/>
                    </a:spcBef>
                    <a:spcAft>
                      <a:spcPts val="0"/>
                    </a:spcAft>
                    <a:buClrTx/>
                    <a:buSzTx/>
                    <a:tabLst/>
                    <a:defRPr/>
                  </a:pPr>
                  <a:endParaRPr kumimoji="0" lang="fr-FR" sz="140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R="0" lvl="0" defTabSz="914400" rtl="0" eaLnBrk="1" fontAlgn="auto" latinLnBrk="0" hangingPunct="1">
                    <a:lnSpc>
                      <a:spcPct val="150000"/>
                    </a:lnSpc>
                    <a:spcBef>
                      <a:spcPts val="0"/>
                    </a:spcBef>
                    <a:spcAft>
                      <a:spcPts val="0"/>
                    </a:spcAft>
                    <a:buClrTx/>
                    <a:buSzTx/>
                    <a:tabLst/>
                    <a:defRPr/>
                  </a:pPr>
                  <a:r>
                    <a:rPr lang="fr-FR" sz="1400" dirty="0">
                      <a:solidFill>
                        <a:srgbClr val="44546A"/>
                      </a:solidFill>
                      <a:latin typeface="Century Gothic" panose="020F0302020204030204"/>
                    </a:rPr>
                    <a:t>La start-up revendique plus de 100 000 entreprises qui utilisent ses Transformers. AWS a intégré </a:t>
                  </a:r>
                  <a:r>
                    <a:rPr kumimoji="0" lang="fr-FR" sz="1400" u="none" strike="noStrike" kern="1200" cap="none" spc="0" normalizeH="0" baseline="0" noProof="0" dirty="0">
                      <a:ln>
                        <a:noFill/>
                      </a:ln>
                      <a:solidFill>
                        <a:srgbClr val="44546A"/>
                      </a:solidFill>
                      <a:effectLst/>
                      <a:uLnTx/>
                      <a:uFillTx/>
                      <a:latin typeface="Century Gothic" panose="020F0302020204030204"/>
                      <a:ea typeface="+mn-ea"/>
                      <a:cs typeface="+mn-cs"/>
                    </a:rPr>
                    <a:t> ces </a:t>
                  </a:r>
                  <a:r>
                    <a:rPr lang="fr-FR" sz="1400" dirty="0" err="1">
                      <a:solidFill>
                        <a:srgbClr val="44546A"/>
                      </a:solidFill>
                      <a:latin typeface="Century Gothic" panose="020F0302020204030204"/>
                    </a:rPr>
                    <a:t>T</a:t>
                  </a:r>
                  <a:r>
                    <a:rPr kumimoji="0" lang="fr-FR" sz="1400" u="none" strike="noStrike" kern="1200" cap="none" spc="0" normalizeH="0" baseline="0" noProof="0" dirty="0" err="1">
                      <a:ln>
                        <a:noFill/>
                      </a:ln>
                      <a:solidFill>
                        <a:srgbClr val="44546A"/>
                      </a:solidFill>
                      <a:effectLst/>
                      <a:uLnTx/>
                      <a:uFillTx/>
                      <a:latin typeface="Century Gothic" panose="020F0302020204030204"/>
                      <a:ea typeface="+mn-ea"/>
                      <a:cs typeface="+mn-cs"/>
                    </a:rPr>
                    <a:t>ransformers</a:t>
                  </a:r>
                  <a:r>
                    <a:rPr kumimoji="0" lang="fr-FR" sz="1400" u="none" strike="noStrike" kern="1200" cap="none" spc="0" normalizeH="0" baseline="0" noProof="0" dirty="0">
                      <a:ln>
                        <a:noFill/>
                      </a:ln>
                      <a:solidFill>
                        <a:srgbClr val="44546A"/>
                      </a:solidFill>
                      <a:effectLst/>
                      <a:uLnTx/>
                      <a:uFillTx/>
                      <a:latin typeface="Century Gothic" panose="020F0302020204030204"/>
                      <a:ea typeface="+mn-ea"/>
                      <a:cs typeface="+mn-cs"/>
                    </a:rPr>
                    <a:t> à sa plateforme d’IA </a:t>
                  </a:r>
                  <a:r>
                    <a:rPr kumimoji="0" lang="fr-FR" sz="1400" u="none" strike="noStrike" kern="1200" cap="none" spc="0" normalizeH="0" baseline="0" noProof="0" dirty="0" err="1">
                      <a:ln>
                        <a:noFill/>
                      </a:ln>
                      <a:solidFill>
                        <a:srgbClr val="44546A"/>
                      </a:solidFill>
                      <a:effectLst/>
                      <a:uLnTx/>
                      <a:uFillTx/>
                      <a:latin typeface="Century Gothic" panose="020F0302020204030204"/>
                      <a:ea typeface="+mn-ea"/>
                      <a:cs typeface="+mn-cs"/>
                    </a:rPr>
                    <a:t>SageMaker</a:t>
                  </a:r>
                  <a:r>
                    <a:rPr kumimoji="0" lang="fr-FR" sz="1400" u="none" strike="noStrike" kern="1200" cap="none" spc="0" normalizeH="0" baseline="0" noProof="0" dirty="0">
                      <a:ln>
                        <a:noFill/>
                      </a:ln>
                      <a:solidFill>
                        <a:srgbClr val="44546A"/>
                      </a:solidFill>
                      <a:effectLst/>
                      <a:uLnTx/>
                      <a:uFillTx/>
                      <a:latin typeface="Century Gothic" panose="020F0302020204030204"/>
                      <a:ea typeface="+mn-ea"/>
                      <a:cs typeface="+mn-cs"/>
                    </a:rPr>
                    <a:t>.</a:t>
                  </a:r>
                </a:p>
              </p:txBody>
            </p:sp>
          </p:grpSp>
        </p:grpSp>
      </p:grpSp>
      <p:pic>
        <p:nvPicPr>
          <p:cNvPr id="2" name="Image 1" descr="Une image contenant capture d’écran, Rectangle, Graphique, carré&#10;&#10;Description générée automatiquement">
            <a:extLst>
              <a:ext uri="{FF2B5EF4-FFF2-40B4-BE49-F238E27FC236}">
                <a16:creationId xmlns:a16="http://schemas.microsoft.com/office/drawing/2014/main" id="{7BB872EB-C33E-E299-147A-14D617C13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7871" y="2802588"/>
            <a:ext cx="321222" cy="336884"/>
          </a:xfrm>
          <a:prstGeom prst="rect">
            <a:avLst/>
          </a:prstGeom>
        </p:spPr>
      </p:pic>
    </p:spTree>
    <p:extLst>
      <p:ext uri="{BB962C8B-B14F-4D97-AF65-F5344CB8AC3E}">
        <p14:creationId xmlns:p14="http://schemas.microsoft.com/office/powerpoint/2010/main" val="3159329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8B99F-96B2-708C-3FBF-AD8001E1370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0AF1FCE7-4004-19BC-403A-36526ED18936}"/>
              </a:ext>
            </a:extLst>
          </p:cNvPr>
          <p:cNvSpPr>
            <a:spLocks noGrp="1"/>
          </p:cNvSpPr>
          <p:nvPr>
            <p:ph type="title"/>
          </p:nvPr>
        </p:nvSpPr>
        <p:spPr>
          <a:xfrm>
            <a:off x="838200" y="365125"/>
            <a:ext cx="10515600" cy="1325563"/>
          </a:xfrm>
        </p:spPr>
        <p:txBody>
          <a:bodyPr/>
          <a:lstStyle/>
          <a:p>
            <a:r>
              <a:rPr lang="fr-FR" dirty="0"/>
              <a:t>Session 4 : NLP &amp; </a:t>
            </a:r>
            <a:r>
              <a:rPr lang="fr-FR" dirty="0" err="1"/>
              <a:t>GenAI</a:t>
            </a:r>
            <a:endParaRPr lang="en-US" dirty="0"/>
          </a:p>
        </p:txBody>
      </p:sp>
      <p:grpSp>
        <p:nvGrpSpPr>
          <p:cNvPr id="19" name="Groupe 18">
            <a:extLst>
              <a:ext uri="{FF2B5EF4-FFF2-40B4-BE49-F238E27FC236}">
                <a16:creationId xmlns:a16="http://schemas.microsoft.com/office/drawing/2014/main" id="{292C6B96-0C11-0654-3F3A-EC822DBD36D9}"/>
              </a:ext>
            </a:extLst>
          </p:cNvPr>
          <p:cNvGrpSpPr/>
          <p:nvPr/>
        </p:nvGrpSpPr>
        <p:grpSpPr>
          <a:xfrm>
            <a:off x="1186469" y="1690688"/>
            <a:ext cx="9342611" cy="4802187"/>
            <a:chOff x="1282004" y="1517419"/>
            <a:chExt cx="9342611" cy="4802187"/>
          </a:xfrm>
        </p:grpSpPr>
        <p:grpSp>
          <p:nvGrpSpPr>
            <p:cNvPr id="18" name="Groupe 17">
              <a:extLst>
                <a:ext uri="{FF2B5EF4-FFF2-40B4-BE49-F238E27FC236}">
                  <a16:creationId xmlns:a16="http://schemas.microsoft.com/office/drawing/2014/main" id="{2B562061-869F-AD86-14D3-70008FEEA818}"/>
                </a:ext>
              </a:extLst>
            </p:cNvPr>
            <p:cNvGrpSpPr/>
            <p:nvPr/>
          </p:nvGrpSpPr>
          <p:grpSpPr>
            <a:xfrm>
              <a:off x="1282004" y="1517419"/>
              <a:ext cx="9342611" cy="4802187"/>
              <a:chOff x="1282004" y="1517419"/>
              <a:chExt cx="9342611" cy="4802187"/>
            </a:xfrm>
          </p:grpSpPr>
          <p:sp>
            <p:nvSpPr>
              <p:cNvPr id="37" name="Rectangle: Rounded Corners 36">
                <a:extLst>
                  <a:ext uri="{FF2B5EF4-FFF2-40B4-BE49-F238E27FC236}">
                    <a16:creationId xmlns:a16="http://schemas.microsoft.com/office/drawing/2014/main" id="{28EA3A80-D264-EDAA-2058-8EB4C74EE223}"/>
                  </a:ext>
                </a:extLst>
              </p:cNvPr>
              <p:cNvSpPr/>
              <p:nvPr/>
            </p:nvSpPr>
            <p:spPr>
              <a:xfrm>
                <a:off x="1923068" y="1517419"/>
                <a:ext cx="8701547" cy="480218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1837141A-3FF0-F33D-750A-85042BB9CF0F}"/>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C3AB34CA-BF6C-F64F-6758-7D52A7192F6E}"/>
                  </a:ext>
                </a:extLst>
              </p:cNvPr>
              <p:cNvSpPr txBox="1"/>
              <p:nvPr/>
            </p:nvSpPr>
            <p:spPr>
              <a:xfrm>
                <a:off x="2415664" y="1687963"/>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grpSp>
        <p:grpSp>
          <p:nvGrpSpPr>
            <p:cNvPr id="17" name="Groupe 16">
              <a:extLst>
                <a:ext uri="{FF2B5EF4-FFF2-40B4-BE49-F238E27FC236}">
                  <a16:creationId xmlns:a16="http://schemas.microsoft.com/office/drawing/2014/main" id="{A1A21B67-5B59-EAFC-08B2-592720AFE30D}"/>
                </a:ext>
              </a:extLst>
            </p:cNvPr>
            <p:cNvGrpSpPr/>
            <p:nvPr/>
          </p:nvGrpSpPr>
          <p:grpSpPr>
            <a:xfrm>
              <a:off x="2265015" y="2449059"/>
              <a:ext cx="8359600" cy="3441588"/>
              <a:chOff x="2265015" y="2449059"/>
              <a:chExt cx="8359600" cy="3441588"/>
            </a:xfrm>
          </p:grpSpPr>
          <p:sp>
            <p:nvSpPr>
              <p:cNvPr id="3" name="Rectangle: Rounded Corners 2">
                <a:extLst>
                  <a:ext uri="{FF2B5EF4-FFF2-40B4-BE49-F238E27FC236}">
                    <a16:creationId xmlns:a16="http://schemas.microsoft.com/office/drawing/2014/main" id="{8977ED0F-9471-C577-C668-1B1CC5404977}"/>
                  </a:ext>
                </a:extLst>
              </p:cNvPr>
              <p:cNvSpPr/>
              <p:nvPr/>
            </p:nvSpPr>
            <p:spPr>
              <a:xfrm>
                <a:off x="2265015" y="2449059"/>
                <a:ext cx="8359600" cy="344158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F5DD9BE1-0D06-D057-10B7-C6523DAE4108}"/>
                  </a:ext>
                </a:extLst>
              </p:cNvPr>
              <p:cNvGrpSpPr/>
              <p:nvPr/>
            </p:nvGrpSpPr>
            <p:grpSpPr>
              <a:xfrm>
                <a:off x="2609816" y="2566393"/>
                <a:ext cx="7669997" cy="1343894"/>
                <a:chOff x="7134074" y="4820256"/>
                <a:chExt cx="4484045" cy="1343894"/>
              </a:xfrm>
            </p:grpSpPr>
            <p:sp>
              <p:nvSpPr>
                <p:cNvPr id="11" name="TextBox 10">
                  <a:extLst>
                    <a:ext uri="{FF2B5EF4-FFF2-40B4-BE49-F238E27FC236}">
                      <a16:creationId xmlns:a16="http://schemas.microsoft.com/office/drawing/2014/main" id="{897B615E-A4EA-6514-14BA-D0F8EFE0714F}"/>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23ECCCC4-40CD-3FF8-DED4-13E12D300EC9}"/>
                    </a:ext>
                  </a:extLst>
                </p:cNvPr>
                <p:cNvSpPr/>
                <p:nvPr/>
              </p:nvSpPr>
              <p:spPr>
                <a:xfrm>
                  <a:off x="7134074" y="4820256"/>
                  <a:ext cx="4484045" cy="1343894"/>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1400" b="1" i="0" u="none" strike="noStrike" kern="1200" cap="none" spc="0" normalizeH="0" baseline="0" noProof="0" dirty="0" err="1">
                      <a:ln>
                        <a:noFill/>
                      </a:ln>
                      <a:solidFill>
                        <a:srgbClr val="44546A"/>
                      </a:solidFill>
                      <a:effectLst/>
                      <a:uLnTx/>
                      <a:uFillTx/>
                      <a:latin typeface="Century Gothic" panose="020F0302020204030204"/>
                      <a:ea typeface="+mn-ea"/>
                      <a:cs typeface="+mn-cs"/>
                    </a:rPr>
                    <a:t>HuggingFace</a:t>
                  </a: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R="0" lvl="0" algn="ctr" defTabSz="914400" rtl="0" eaLnBrk="1" fontAlgn="auto" latinLnBrk="0" hangingPunct="1">
                    <a:lnSpc>
                      <a:spcPct val="150000"/>
                    </a:lnSpc>
                    <a:spcBef>
                      <a:spcPts val="0"/>
                    </a:spcBef>
                    <a:spcAft>
                      <a:spcPts val="0"/>
                    </a:spcAft>
                    <a:buClrTx/>
                    <a:buSzTx/>
                    <a:tabLst/>
                    <a:defRPr/>
                  </a:pPr>
                  <a:r>
                    <a:rPr lang="fr-FR" sz="1400" b="1" i="1" dirty="0">
                      <a:solidFill>
                        <a:srgbClr val="44546A"/>
                      </a:solidFill>
                      <a:latin typeface="Century Gothic" panose="020F0302020204030204"/>
                    </a:rPr>
                    <a:t>The AI Community building the future.</a:t>
                  </a:r>
                </a:p>
                <a:p>
                  <a:pPr marR="0" lvl="0" algn="ctr" defTabSz="914400" rtl="0" eaLnBrk="1" fontAlgn="auto" latinLnBrk="0" hangingPunct="1">
                    <a:lnSpc>
                      <a:spcPct val="150000"/>
                    </a:lnSpc>
                    <a:spcBef>
                      <a:spcPts val="0"/>
                    </a:spcBef>
                    <a:spcAft>
                      <a:spcPts val="0"/>
                    </a:spcAft>
                    <a:buClrTx/>
                    <a:buSzTx/>
                    <a:tabLst/>
                    <a:defRPr/>
                  </a:pPr>
                  <a:endParaRPr kumimoji="0" lang="fr-FR" sz="1400" b="1" i="1"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R="0" lvl="0" defTabSz="914400" rtl="0" eaLnBrk="1" fontAlgn="auto" latinLnBrk="0" hangingPunct="1">
                    <a:lnSpc>
                      <a:spcPct val="150000"/>
                    </a:lnSpc>
                    <a:spcBef>
                      <a:spcPts val="0"/>
                    </a:spcBef>
                    <a:spcAft>
                      <a:spcPts val="0"/>
                    </a:spcAft>
                    <a:buClrTx/>
                    <a:buSzTx/>
                    <a:tabLst/>
                    <a:defRPr/>
                  </a:pPr>
                  <a:r>
                    <a:rPr kumimoji="0" lang="fr-FR" sz="1400" b="1" u="none" strike="noStrike" kern="1200" cap="none" spc="0" normalizeH="0" baseline="0" noProof="0" dirty="0" err="1">
                      <a:ln>
                        <a:noFill/>
                      </a:ln>
                      <a:solidFill>
                        <a:srgbClr val="44546A"/>
                      </a:solidFill>
                      <a:effectLst/>
                      <a:uLnTx/>
                      <a:uFillTx/>
                      <a:latin typeface="Century Gothic" panose="020F0302020204030204"/>
                      <a:ea typeface="+mn-ea"/>
                      <a:cs typeface="+mn-cs"/>
                    </a:rPr>
                    <a:t>AutoNLP</a:t>
                  </a:r>
                  <a:r>
                    <a:rPr kumimoji="0" lang="fr-FR" sz="1400" b="1"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fr-FR" sz="1400" u="none" strike="noStrike" kern="1200" cap="none" spc="0" normalizeH="0" baseline="0" noProof="0" dirty="0">
                      <a:ln>
                        <a:noFill/>
                      </a:ln>
                      <a:solidFill>
                        <a:srgbClr val="44546A"/>
                      </a:solidFill>
                      <a:effectLst/>
                      <a:uLnTx/>
                      <a:uFillTx/>
                      <a:latin typeface="Century Gothic" panose="020F0302020204030204"/>
                      <a:ea typeface="+mn-ea"/>
                      <a:cs typeface="+mn-cs"/>
                    </a:rPr>
                    <a:t>est</a:t>
                  </a:r>
                </a:p>
              </p:txBody>
            </p:sp>
          </p:grpSp>
        </p:grpSp>
      </p:grpSp>
      <p:pic>
        <p:nvPicPr>
          <p:cNvPr id="2" name="Image 1" descr="Une image contenant capture d’écran, Rectangle, Graphique, carré&#10;&#10;Description générée automatiquement">
            <a:extLst>
              <a:ext uri="{FF2B5EF4-FFF2-40B4-BE49-F238E27FC236}">
                <a16:creationId xmlns:a16="http://schemas.microsoft.com/office/drawing/2014/main" id="{27A67109-1EE3-24CE-55ED-85A078DF4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7871" y="2802588"/>
            <a:ext cx="321222" cy="336884"/>
          </a:xfrm>
          <a:prstGeom prst="rect">
            <a:avLst/>
          </a:prstGeom>
        </p:spPr>
      </p:pic>
    </p:spTree>
    <p:extLst>
      <p:ext uri="{BB962C8B-B14F-4D97-AF65-F5344CB8AC3E}">
        <p14:creationId xmlns:p14="http://schemas.microsoft.com/office/powerpoint/2010/main" val="912449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4F903-0C70-5AC3-314C-E297A0075AA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EA1F0B8-AD0A-6EB1-C6D3-808706963268}"/>
              </a:ext>
            </a:extLst>
          </p:cNvPr>
          <p:cNvSpPr>
            <a:spLocks noGrp="1"/>
          </p:cNvSpPr>
          <p:nvPr>
            <p:ph type="title"/>
          </p:nvPr>
        </p:nvSpPr>
        <p:spPr>
          <a:xfrm>
            <a:off x="838200" y="365125"/>
            <a:ext cx="10515600" cy="1325563"/>
          </a:xfrm>
        </p:spPr>
        <p:txBody>
          <a:bodyPr/>
          <a:lstStyle/>
          <a:p>
            <a:r>
              <a:rPr lang="fr-FR" dirty="0"/>
              <a:t>Session 4 : NLP &amp; </a:t>
            </a:r>
            <a:r>
              <a:rPr lang="fr-FR" dirty="0" err="1"/>
              <a:t>GenAI</a:t>
            </a:r>
            <a:endParaRPr lang="en-US" dirty="0"/>
          </a:p>
        </p:txBody>
      </p:sp>
      <p:grpSp>
        <p:nvGrpSpPr>
          <p:cNvPr id="19" name="Groupe 18">
            <a:extLst>
              <a:ext uri="{FF2B5EF4-FFF2-40B4-BE49-F238E27FC236}">
                <a16:creationId xmlns:a16="http://schemas.microsoft.com/office/drawing/2014/main" id="{AEFC16E3-5B3E-775A-4F61-F286A70A30FC}"/>
              </a:ext>
            </a:extLst>
          </p:cNvPr>
          <p:cNvGrpSpPr/>
          <p:nvPr/>
        </p:nvGrpSpPr>
        <p:grpSpPr>
          <a:xfrm>
            <a:off x="1186469" y="1690688"/>
            <a:ext cx="9342611" cy="1880285"/>
            <a:chOff x="1282004" y="1517419"/>
            <a:chExt cx="9342611" cy="1880285"/>
          </a:xfrm>
        </p:grpSpPr>
        <p:grpSp>
          <p:nvGrpSpPr>
            <p:cNvPr id="18" name="Groupe 17">
              <a:extLst>
                <a:ext uri="{FF2B5EF4-FFF2-40B4-BE49-F238E27FC236}">
                  <a16:creationId xmlns:a16="http://schemas.microsoft.com/office/drawing/2014/main" id="{BD46F9B5-8FFD-2127-9518-45473AA718FA}"/>
                </a:ext>
              </a:extLst>
            </p:cNvPr>
            <p:cNvGrpSpPr/>
            <p:nvPr/>
          </p:nvGrpSpPr>
          <p:grpSpPr>
            <a:xfrm>
              <a:off x="1282004" y="1517419"/>
              <a:ext cx="9342611" cy="1880285"/>
              <a:chOff x="1282004" y="1517419"/>
              <a:chExt cx="9342611" cy="1880285"/>
            </a:xfrm>
          </p:grpSpPr>
          <p:sp>
            <p:nvSpPr>
              <p:cNvPr id="37" name="Rectangle: Rounded Corners 36">
                <a:extLst>
                  <a:ext uri="{FF2B5EF4-FFF2-40B4-BE49-F238E27FC236}">
                    <a16:creationId xmlns:a16="http://schemas.microsoft.com/office/drawing/2014/main" id="{EF6ECCAA-68BB-9480-3600-B53B7B607A25}"/>
                  </a:ext>
                </a:extLst>
              </p:cNvPr>
              <p:cNvSpPr/>
              <p:nvPr/>
            </p:nvSpPr>
            <p:spPr>
              <a:xfrm>
                <a:off x="1923068" y="1517419"/>
                <a:ext cx="8701547" cy="188028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5C628463-5958-B5C1-11DA-9D915F20B32B}"/>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C9086844-D694-75BF-103C-083F10394C0A}"/>
                  </a:ext>
                </a:extLst>
              </p:cNvPr>
              <p:cNvSpPr txBox="1"/>
              <p:nvPr/>
            </p:nvSpPr>
            <p:spPr>
              <a:xfrm>
                <a:off x="2415664" y="1687963"/>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grpSp>
        <p:grpSp>
          <p:nvGrpSpPr>
            <p:cNvPr id="17" name="Groupe 16">
              <a:extLst>
                <a:ext uri="{FF2B5EF4-FFF2-40B4-BE49-F238E27FC236}">
                  <a16:creationId xmlns:a16="http://schemas.microsoft.com/office/drawing/2014/main" id="{928EE906-717C-D211-023B-6A3613E9EB2C}"/>
                </a:ext>
              </a:extLst>
            </p:cNvPr>
            <p:cNvGrpSpPr/>
            <p:nvPr/>
          </p:nvGrpSpPr>
          <p:grpSpPr>
            <a:xfrm>
              <a:off x="2265015" y="2449059"/>
              <a:ext cx="8359600" cy="826229"/>
              <a:chOff x="2265015" y="2449059"/>
              <a:chExt cx="8359600" cy="826229"/>
            </a:xfrm>
          </p:grpSpPr>
          <p:sp>
            <p:nvSpPr>
              <p:cNvPr id="3" name="Rectangle: Rounded Corners 2">
                <a:extLst>
                  <a:ext uri="{FF2B5EF4-FFF2-40B4-BE49-F238E27FC236}">
                    <a16:creationId xmlns:a16="http://schemas.microsoft.com/office/drawing/2014/main" id="{4187B09C-DBDC-5E04-175C-BB629905BACC}"/>
                  </a:ext>
                </a:extLst>
              </p:cNvPr>
              <p:cNvSpPr/>
              <p:nvPr/>
            </p:nvSpPr>
            <p:spPr>
              <a:xfrm>
                <a:off x="2265015" y="2449059"/>
                <a:ext cx="8359600" cy="70788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B3B8E91A-8F6B-DEAA-4142-111087B4CCA4}"/>
                  </a:ext>
                </a:extLst>
              </p:cNvPr>
              <p:cNvGrpSpPr/>
              <p:nvPr/>
            </p:nvGrpSpPr>
            <p:grpSpPr>
              <a:xfrm>
                <a:off x="2756866" y="2566393"/>
                <a:ext cx="4283668" cy="708895"/>
                <a:chOff x="7220039" y="4820256"/>
                <a:chExt cx="2504323" cy="708895"/>
              </a:xfrm>
            </p:grpSpPr>
            <p:sp>
              <p:nvSpPr>
                <p:cNvPr id="11" name="TextBox 10">
                  <a:extLst>
                    <a:ext uri="{FF2B5EF4-FFF2-40B4-BE49-F238E27FC236}">
                      <a16:creationId xmlns:a16="http://schemas.microsoft.com/office/drawing/2014/main" id="{2EB6CA15-3339-6588-9528-AA142AE84878}"/>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A7CCB01E-989B-96A8-7465-704DF1F992F1}"/>
                    </a:ext>
                  </a:extLst>
                </p:cNvPr>
                <p:cNvSpPr/>
                <p:nvPr/>
              </p:nvSpPr>
              <p:spPr>
                <a:xfrm>
                  <a:off x="9027821" y="4820256"/>
                  <a:ext cx="696541" cy="494431"/>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lang="fr-FR" sz="2000" b="1" dirty="0">
                      <a:solidFill>
                        <a:srgbClr val="44546A"/>
                      </a:solidFill>
                      <a:latin typeface="Century Gothic" panose="020F0302020204030204"/>
                    </a:rPr>
                    <a:t>Cloud</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pic>
        <p:nvPicPr>
          <p:cNvPr id="22" name="Image 21" descr="Une image contenant texte, logo, Police, Graphique&#10;&#10;Description générée automatiquement">
            <a:extLst>
              <a:ext uri="{FF2B5EF4-FFF2-40B4-BE49-F238E27FC236}">
                <a16:creationId xmlns:a16="http://schemas.microsoft.com/office/drawing/2014/main" id="{27D91CD0-8F13-CD88-E519-E60334FEA699}"/>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56485"/>
          <a:stretch/>
        </p:blipFill>
        <p:spPr>
          <a:xfrm>
            <a:off x="2007240" y="3458923"/>
            <a:ext cx="1646114" cy="798898"/>
          </a:xfrm>
          <a:prstGeom prst="rect">
            <a:avLst/>
          </a:prstGeom>
        </p:spPr>
      </p:pic>
      <p:sp>
        <p:nvSpPr>
          <p:cNvPr id="23" name="Rectangle 22">
            <a:extLst>
              <a:ext uri="{FF2B5EF4-FFF2-40B4-BE49-F238E27FC236}">
                <a16:creationId xmlns:a16="http://schemas.microsoft.com/office/drawing/2014/main" id="{5489881C-B416-53D1-DBFD-E4A277CA44A6}"/>
              </a:ext>
            </a:extLst>
          </p:cNvPr>
          <p:cNvSpPr/>
          <p:nvPr/>
        </p:nvSpPr>
        <p:spPr>
          <a:xfrm>
            <a:off x="1090788" y="4380237"/>
            <a:ext cx="3723373" cy="2543645"/>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Amazon Web Services</a:t>
            </a:r>
          </a:p>
          <a:p>
            <a:pPr marL="285750" marR="0" lvl="0" indent="-285750" defTabSz="914400" rtl="0" eaLnBrk="1" fontAlgn="auto" latinLnBrk="0" hangingPunct="1">
              <a:lnSpc>
                <a:spcPct val="150000"/>
              </a:lnSpc>
              <a:spcBef>
                <a:spcPts val="0"/>
              </a:spcBef>
              <a:spcAft>
                <a:spcPts val="0"/>
              </a:spcAft>
              <a:buClrTx/>
              <a:buSzTx/>
              <a:buFont typeface="Wingdings" pitchFamily="2" charset="2"/>
              <a:buChar char="Ø"/>
              <a:tabLst/>
              <a:defRPr/>
            </a:pPr>
            <a:r>
              <a:rPr lang="fr-FR" sz="1100" b="1" dirty="0">
                <a:solidFill>
                  <a:srgbClr val="44546A"/>
                </a:solidFill>
                <a:latin typeface="Century Gothic" panose="020F0302020204030204"/>
              </a:rPr>
              <a:t>Services Clés </a:t>
            </a:r>
            <a:r>
              <a:rPr lang="fr-FR" sz="1100" dirty="0">
                <a:solidFill>
                  <a:srgbClr val="44546A"/>
                </a:solidFill>
                <a:latin typeface="Century Gothic" panose="020F0302020204030204"/>
              </a:rPr>
              <a:t>Amazon </a:t>
            </a:r>
            <a:r>
              <a:rPr lang="fr-FR" sz="1100" dirty="0" err="1">
                <a:solidFill>
                  <a:srgbClr val="44546A"/>
                </a:solidFill>
                <a:latin typeface="Century Gothic" panose="020F0302020204030204"/>
              </a:rPr>
              <a:t>SageMaker</a:t>
            </a:r>
            <a:r>
              <a:rPr lang="fr-FR" sz="1100" dirty="0">
                <a:solidFill>
                  <a:srgbClr val="44546A"/>
                </a:solidFill>
                <a:latin typeface="Century Gothic" panose="020F0302020204030204"/>
              </a:rPr>
              <a:t> </a:t>
            </a:r>
            <a:r>
              <a:rPr lang="fr-FR" sz="1100" dirty="0" err="1">
                <a:solidFill>
                  <a:srgbClr val="44546A"/>
                </a:solidFill>
                <a:latin typeface="Century Gothic" panose="020F0302020204030204"/>
              </a:rPr>
              <a:t>JumpStart</a:t>
            </a:r>
            <a:r>
              <a:rPr lang="fr-FR" sz="1100" dirty="0">
                <a:solidFill>
                  <a:srgbClr val="44546A"/>
                </a:solidFill>
                <a:latin typeface="Century Gothic" panose="020F0302020204030204"/>
              </a:rPr>
              <a:t>, Amazon </a:t>
            </a:r>
            <a:r>
              <a:rPr lang="fr-FR" sz="1100" dirty="0" err="1">
                <a:solidFill>
                  <a:srgbClr val="44546A"/>
                </a:solidFill>
                <a:latin typeface="Century Gothic" panose="020F0302020204030204"/>
              </a:rPr>
              <a:t>Bedrock</a:t>
            </a:r>
            <a:r>
              <a:rPr lang="fr-FR" sz="1100" dirty="0">
                <a:solidFill>
                  <a:srgbClr val="44546A"/>
                </a:solidFill>
                <a:latin typeface="Century Gothic" panose="020F0302020204030204"/>
              </a:rPr>
              <a:t> et Amazon Titan</a:t>
            </a:r>
            <a:endParaRPr lang="fr-FR" sz="1100" dirty="0"/>
          </a:p>
          <a:p>
            <a:pPr marL="285750" marR="0" lvl="0" indent="-285750" defTabSz="914400" rtl="0" eaLnBrk="1" fontAlgn="auto" latinLnBrk="0" hangingPunct="1">
              <a:lnSpc>
                <a:spcPct val="150000"/>
              </a:lnSpc>
              <a:spcBef>
                <a:spcPts val="0"/>
              </a:spcBef>
              <a:spcAft>
                <a:spcPts val="0"/>
              </a:spcAft>
              <a:buClrTx/>
              <a:buSzTx/>
              <a:buFont typeface="Wingdings" pitchFamily="2" charset="2"/>
              <a:buChar char="Ø"/>
              <a:tabLst/>
              <a:defRPr/>
            </a:pPr>
            <a:r>
              <a:rPr lang="fr-FR" sz="1100" b="1" i="0" u="none" strike="noStrike" dirty="0">
                <a:solidFill>
                  <a:srgbClr val="44536A"/>
                </a:solidFill>
                <a:effectLst/>
              </a:rPr>
              <a:t>Partenariats</a:t>
            </a:r>
            <a:r>
              <a:rPr lang="fr-FR" sz="1100" b="0" i="0" u="none" strike="noStrike" dirty="0">
                <a:solidFill>
                  <a:srgbClr val="44536A"/>
                </a:solidFill>
                <a:effectLst/>
              </a:rPr>
              <a:t> : Collaboration avec </a:t>
            </a:r>
            <a:r>
              <a:rPr lang="fr-FR" sz="1100" b="0" i="0" u="none" strike="noStrike" dirty="0" err="1">
                <a:solidFill>
                  <a:srgbClr val="44536A"/>
                </a:solidFill>
                <a:effectLst/>
              </a:rPr>
              <a:t>Hugging</a:t>
            </a:r>
            <a:r>
              <a:rPr lang="fr-FR" sz="1100" b="0" i="0" u="none" strike="noStrike" dirty="0">
                <a:solidFill>
                  <a:srgbClr val="44536A"/>
                </a:solidFill>
                <a:effectLst/>
              </a:rPr>
              <a:t> Face, AI21Labs, </a:t>
            </a:r>
            <a:r>
              <a:rPr lang="fr-FR" sz="1100" b="0" i="0" u="none" strike="noStrike" dirty="0" err="1">
                <a:solidFill>
                  <a:srgbClr val="44536A"/>
                </a:solidFill>
                <a:effectLst/>
              </a:rPr>
              <a:t>Anthropic</a:t>
            </a:r>
            <a:r>
              <a:rPr lang="fr-FR" sz="1100" b="0" i="0" u="none" strike="noStrike" dirty="0">
                <a:solidFill>
                  <a:srgbClr val="44536A"/>
                </a:solidFill>
                <a:effectLst/>
              </a:rPr>
              <a:t> et </a:t>
            </a:r>
            <a:r>
              <a:rPr lang="fr-FR" sz="1100" b="0" i="0" u="none" strike="noStrike" dirty="0" err="1">
                <a:solidFill>
                  <a:srgbClr val="44536A"/>
                </a:solidFill>
                <a:effectLst/>
              </a:rPr>
              <a:t>Stability.ai</a:t>
            </a:r>
            <a:r>
              <a:rPr lang="fr-FR" sz="1100" b="0" i="0" u="none" strike="noStrike" dirty="0">
                <a:solidFill>
                  <a:srgbClr val="44536A"/>
                </a:solidFill>
                <a:effectLst/>
              </a:rPr>
              <a:t> pour offrir des modèles de base pour le texte et l'image</a:t>
            </a:r>
            <a:endParaRPr kumimoji="0" lang="fr-FR" sz="1100" b="1" i="0" u="none" strike="noStrike" kern="1200" cap="none" spc="0" normalizeH="0" baseline="0" noProof="0" dirty="0">
              <a:ln>
                <a:noFill/>
              </a:ln>
              <a:solidFill>
                <a:srgbClr val="44536A"/>
              </a:solidFill>
              <a:effectLst/>
              <a:uLnTx/>
              <a:uFillTx/>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fr-FR" sz="1400" b="1" dirty="0"/>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7" name="Rectangle 26">
            <a:extLst>
              <a:ext uri="{FF2B5EF4-FFF2-40B4-BE49-F238E27FC236}">
                <a16:creationId xmlns:a16="http://schemas.microsoft.com/office/drawing/2014/main" id="{D8A72110-1625-3EE7-0152-C1BF364ECB05}"/>
              </a:ext>
            </a:extLst>
          </p:cNvPr>
          <p:cNvSpPr/>
          <p:nvPr/>
        </p:nvSpPr>
        <p:spPr>
          <a:xfrm>
            <a:off x="3019865" y="3429000"/>
            <a:ext cx="651803" cy="141973"/>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6B1F2BAA-8C20-6E48-8A18-59ABA7F4DBC4}"/>
              </a:ext>
            </a:extLst>
          </p:cNvPr>
          <p:cNvSpPr/>
          <p:nvPr/>
        </p:nvSpPr>
        <p:spPr>
          <a:xfrm>
            <a:off x="3464405" y="3570973"/>
            <a:ext cx="651803" cy="685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95D5EF97-7258-3FD4-C1B7-483282DE3324}"/>
              </a:ext>
            </a:extLst>
          </p:cNvPr>
          <p:cNvSpPr/>
          <p:nvPr/>
        </p:nvSpPr>
        <p:spPr>
          <a:xfrm>
            <a:off x="1869023" y="4195972"/>
            <a:ext cx="1784331" cy="2634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AD8B6A40-A8BA-3C16-96D7-B377F7462DD7}"/>
              </a:ext>
            </a:extLst>
          </p:cNvPr>
          <p:cNvSpPr/>
          <p:nvPr/>
        </p:nvSpPr>
        <p:spPr>
          <a:xfrm>
            <a:off x="1988925" y="3545802"/>
            <a:ext cx="121371" cy="6501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0991B32-BA6A-CDDF-4640-11D194E0CC81}"/>
              </a:ext>
            </a:extLst>
          </p:cNvPr>
          <p:cNvSpPr/>
          <p:nvPr/>
        </p:nvSpPr>
        <p:spPr>
          <a:xfrm>
            <a:off x="2007240" y="3403829"/>
            <a:ext cx="635777" cy="141973"/>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22961870-51FF-280F-8A6B-E508E7188FA3}"/>
              </a:ext>
            </a:extLst>
          </p:cNvPr>
          <p:cNvSpPr/>
          <p:nvPr/>
        </p:nvSpPr>
        <p:spPr>
          <a:xfrm>
            <a:off x="2463345" y="3345428"/>
            <a:ext cx="635777" cy="141973"/>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682547D7-B1C3-04E8-3B02-E64CE43E7297}"/>
              </a:ext>
            </a:extLst>
          </p:cNvPr>
          <p:cNvSpPr/>
          <p:nvPr/>
        </p:nvSpPr>
        <p:spPr>
          <a:xfrm rot="2114851">
            <a:off x="2132398" y="3524900"/>
            <a:ext cx="121371" cy="471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47E0AB05-84AC-0A17-DD45-18D252BAA029}"/>
              </a:ext>
            </a:extLst>
          </p:cNvPr>
          <p:cNvSpPr/>
          <p:nvPr/>
        </p:nvSpPr>
        <p:spPr>
          <a:xfrm rot="18657031">
            <a:off x="3373296" y="3534089"/>
            <a:ext cx="121371" cy="471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2E3EEB2F-A1A4-661D-872F-299EADEDF7E4}"/>
              </a:ext>
            </a:extLst>
          </p:cNvPr>
          <p:cNvSpPr/>
          <p:nvPr/>
        </p:nvSpPr>
        <p:spPr>
          <a:xfrm>
            <a:off x="3343034" y="3574314"/>
            <a:ext cx="121371" cy="2374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80C3D6A1-C357-980A-0672-9B84919B4D9C}"/>
              </a:ext>
            </a:extLst>
          </p:cNvPr>
          <p:cNvSpPr/>
          <p:nvPr/>
        </p:nvSpPr>
        <p:spPr>
          <a:xfrm>
            <a:off x="2108794" y="3549509"/>
            <a:ext cx="139719" cy="2374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20C6E3C1-B049-03D6-4221-A0B4C33F33A4}"/>
              </a:ext>
            </a:extLst>
          </p:cNvPr>
          <p:cNvSpPr/>
          <p:nvPr/>
        </p:nvSpPr>
        <p:spPr>
          <a:xfrm rot="2439209">
            <a:off x="2831077" y="3455467"/>
            <a:ext cx="243582" cy="60510"/>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197B2F34-3E0D-FDDA-3978-31F4AF371D70}"/>
              </a:ext>
            </a:extLst>
          </p:cNvPr>
          <p:cNvSpPr/>
          <p:nvPr/>
        </p:nvSpPr>
        <p:spPr>
          <a:xfrm rot="19813311">
            <a:off x="2588758" y="3436401"/>
            <a:ext cx="243582" cy="60510"/>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194F58F7-3A0B-B6BE-D238-76FCF1633040}"/>
              </a:ext>
            </a:extLst>
          </p:cNvPr>
          <p:cNvSpPr/>
          <p:nvPr/>
        </p:nvSpPr>
        <p:spPr>
          <a:xfrm rot="5400000">
            <a:off x="3178367" y="3480588"/>
            <a:ext cx="109198" cy="291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B265248A-E7EA-5304-7E6F-EEE573F2650C}"/>
              </a:ext>
            </a:extLst>
          </p:cNvPr>
          <p:cNvSpPr/>
          <p:nvPr/>
        </p:nvSpPr>
        <p:spPr>
          <a:xfrm rot="5400000">
            <a:off x="2343447" y="3456770"/>
            <a:ext cx="109198" cy="291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27403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6E440-566E-987B-BAD3-9AAD57C13CE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15DB5CA-1683-9AE2-424A-5F148CA609FE}"/>
              </a:ext>
            </a:extLst>
          </p:cNvPr>
          <p:cNvSpPr>
            <a:spLocks noGrp="1"/>
          </p:cNvSpPr>
          <p:nvPr>
            <p:ph type="title"/>
          </p:nvPr>
        </p:nvSpPr>
        <p:spPr>
          <a:xfrm>
            <a:off x="838200" y="365125"/>
            <a:ext cx="10515600" cy="1325563"/>
          </a:xfrm>
        </p:spPr>
        <p:txBody>
          <a:bodyPr/>
          <a:lstStyle/>
          <a:p>
            <a:r>
              <a:rPr lang="fr-FR" dirty="0"/>
              <a:t>Session 4 : NLP &amp; </a:t>
            </a:r>
            <a:r>
              <a:rPr lang="fr-FR" dirty="0" err="1"/>
              <a:t>GenAI</a:t>
            </a:r>
            <a:endParaRPr lang="en-US" dirty="0"/>
          </a:p>
        </p:txBody>
      </p:sp>
      <p:grpSp>
        <p:nvGrpSpPr>
          <p:cNvPr id="19" name="Groupe 18">
            <a:extLst>
              <a:ext uri="{FF2B5EF4-FFF2-40B4-BE49-F238E27FC236}">
                <a16:creationId xmlns:a16="http://schemas.microsoft.com/office/drawing/2014/main" id="{47C183ED-AAF7-92E4-3DBB-81AC0E90816B}"/>
              </a:ext>
            </a:extLst>
          </p:cNvPr>
          <p:cNvGrpSpPr/>
          <p:nvPr/>
        </p:nvGrpSpPr>
        <p:grpSpPr>
          <a:xfrm>
            <a:off x="1186469" y="1690688"/>
            <a:ext cx="9342611" cy="1880285"/>
            <a:chOff x="1282004" y="1517419"/>
            <a:chExt cx="9342611" cy="1880285"/>
          </a:xfrm>
        </p:grpSpPr>
        <p:grpSp>
          <p:nvGrpSpPr>
            <p:cNvPr id="18" name="Groupe 17">
              <a:extLst>
                <a:ext uri="{FF2B5EF4-FFF2-40B4-BE49-F238E27FC236}">
                  <a16:creationId xmlns:a16="http://schemas.microsoft.com/office/drawing/2014/main" id="{7B0991DB-719A-B026-DADB-B2F087469099}"/>
                </a:ext>
              </a:extLst>
            </p:cNvPr>
            <p:cNvGrpSpPr/>
            <p:nvPr/>
          </p:nvGrpSpPr>
          <p:grpSpPr>
            <a:xfrm>
              <a:off x="1282004" y="1517419"/>
              <a:ext cx="9342611" cy="1880285"/>
              <a:chOff x="1282004" y="1517419"/>
              <a:chExt cx="9342611" cy="1880285"/>
            </a:xfrm>
          </p:grpSpPr>
          <p:sp>
            <p:nvSpPr>
              <p:cNvPr id="37" name="Rectangle: Rounded Corners 36">
                <a:extLst>
                  <a:ext uri="{FF2B5EF4-FFF2-40B4-BE49-F238E27FC236}">
                    <a16:creationId xmlns:a16="http://schemas.microsoft.com/office/drawing/2014/main" id="{512BEBB2-0EA1-FD96-4D90-06BE61E860D5}"/>
                  </a:ext>
                </a:extLst>
              </p:cNvPr>
              <p:cNvSpPr/>
              <p:nvPr/>
            </p:nvSpPr>
            <p:spPr>
              <a:xfrm>
                <a:off x="1923068" y="1517419"/>
                <a:ext cx="8701547" cy="188028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1F2322C1-B21F-3B3D-B100-0A057AE425B3}"/>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E0B44D98-86CD-FCB4-545D-B2DD175826EA}"/>
                  </a:ext>
                </a:extLst>
              </p:cNvPr>
              <p:cNvSpPr txBox="1"/>
              <p:nvPr/>
            </p:nvSpPr>
            <p:spPr>
              <a:xfrm>
                <a:off x="2415664" y="1687963"/>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grpSp>
        <p:grpSp>
          <p:nvGrpSpPr>
            <p:cNvPr id="17" name="Groupe 16">
              <a:extLst>
                <a:ext uri="{FF2B5EF4-FFF2-40B4-BE49-F238E27FC236}">
                  <a16:creationId xmlns:a16="http://schemas.microsoft.com/office/drawing/2014/main" id="{2ECB9268-FCF6-4B05-9FB9-997FF9290A64}"/>
                </a:ext>
              </a:extLst>
            </p:cNvPr>
            <p:cNvGrpSpPr/>
            <p:nvPr/>
          </p:nvGrpSpPr>
          <p:grpSpPr>
            <a:xfrm>
              <a:off x="2265015" y="2449059"/>
              <a:ext cx="8359600" cy="826229"/>
              <a:chOff x="2265015" y="2449059"/>
              <a:chExt cx="8359600" cy="826229"/>
            </a:xfrm>
          </p:grpSpPr>
          <p:sp>
            <p:nvSpPr>
              <p:cNvPr id="3" name="Rectangle: Rounded Corners 2">
                <a:extLst>
                  <a:ext uri="{FF2B5EF4-FFF2-40B4-BE49-F238E27FC236}">
                    <a16:creationId xmlns:a16="http://schemas.microsoft.com/office/drawing/2014/main" id="{D2706A75-07D0-79B0-B944-80686D75A012}"/>
                  </a:ext>
                </a:extLst>
              </p:cNvPr>
              <p:cNvSpPr/>
              <p:nvPr/>
            </p:nvSpPr>
            <p:spPr>
              <a:xfrm>
                <a:off x="2265015" y="2449059"/>
                <a:ext cx="8359600" cy="70788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E88FE22A-56CF-D184-0408-91F7B800285B}"/>
                  </a:ext>
                </a:extLst>
              </p:cNvPr>
              <p:cNvGrpSpPr/>
              <p:nvPr/>
            </p:nvGrpSpPr>
            <p:grpSpPr>
              <a:xfrm>
                <a:off x="2756866" y="2566393"/>
                <a:ext cx="4283668" cy="708895"/>
                <a:chOff x="7220039" y="4820256"/>
                <a:chExt cx="2504323" cy="708895"/>
              </a:xfrm>
            </p:grpSpPr>
            <p:sp>
              <p:nvSpPr>
                <p:cNvPr id="11" name="TextBox 10">
                  <a:extLst>
                    <a:ext uri="{FF2B5EF4-FFF2-40B4-BE49-F238E27FC236}">
                      <a16:creationId xmlns:a16="http://schemas.microsoft.com/office/drawing/2014/main" id="{7C059454-D063-6A91-522A-1EA3AB2B408B}"/>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12864A52-5D35-8104-5E1B-9EA45F754F1B}"/>
                    </a:ext>
                  </a:extLst>
                </p:cNvPr>
                <p:cNvSpPr/>
                <p:nvPr/>
              </p:nvSpPr>
              <p:spPr>
                <a:xfrm>
                  <a:off x="9027821" y="4820256"/>
                  <a:ext cx="696541" cy="494431"/>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lang="fr-FR" sz="2000" b="1" dirty="0">
                      <a:solidFill>
                        <a:srgbClr val="44546A"/>
                      </a:solidFill>
                      <a:latin typeface="Century Gothic" panose="020F0302020204030204"/>
                    </a:rPr>
                    <a:t>Cloud</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pic>
        <p:nvPicPr>
          <p:cNvPr id="8" name="Image 7" descr="Une image contenant Graphique, clipart, graphisme, créativité&#10;&#10;Description générée automatiquement">
            <a:extLst>
              <a:ext uri="{FF2B5EF4-FFF2-40B4-BE49-F238E27FC236}">
                <a16:creationId xmlns:a16="http://schemas.microsoft.com/office/drawing/2014/main" id="{0A1AFC4E-E850-3107-363E-2A4B24CF1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032" y="3433526"/>
            <a:ext cx="1012493" cy="798898"/>
          </a:xfrm>
          <a:prstGeom prst="rect">
            <a:avLst/>
          </a:prstGeom>
        </p:spPr>
      </p:pic>
      <p:pic>
        <p:nvPicPr>
          <p:cNvPr id="22" name="Image 21" descr="Une image contenant texte, logo, Police, Graphique&#10;&#10;Description générée automatiquement">
            <a:extLst>
              <a:ext uri="{FF2B5EF4-FFF2-40B4-BE49-F238E27FC236}">
                <a16:creationId xmlns:a16="http://schemas.microsoft.com/office/drawing/2014/main" id="{9DDF9829-F5FD-1EDC-F196-24D9502AC0EA}"/>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56485"/>
          <a:stretch/>
        </p:blipFill>
        <p:spPr>
          <a:xfrm>
            <a:off x="2007240" y="3458923"/>
            <a:ext cx="1646114" cy="798898"/>
          </a:xfrm>
          <a:prstGeom prst="rect">
            <a:avLst/>
          </a:prstGeom>
        </p:spPr>
      </p:pic>
      <p:sp>
        <p:nvSpPr>
          <p:cNvPr id="23" name="Rectangle 22">
            <a:extLst>
              <a:ext uri="{FF2B5EF4-FFF2-40B4-BE49-F238E27FC236}">
                <a16:creationId xmlns:a16="http://schemas.microsoft.com/office/drawing/2014/main" id="{E2C85687-0029-A34D-1B4D-27986E461F65}"/>
              </a:ext>
            </a:extLst>
          </p:cNvPr>
          <p:cNvSpPr/>
          <p:nvPr/>
        </p:nvSpPr>
        <p:spPr>
          <a:xfrm>
            <a:off x="1090788" y="4380237"/>
            <a:ext cx="3723373" cy="2543645"/>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Amazon Web Services</a:t>
            </a:r>
          </a:p>
          <a:p>
            <a:pPr marL="285750" marR="0" lvl="0" indent="-285750" defTabSz="914400" rtl="0" eaLnBrk="1" fontAlgn="auto" latinLnBrk="0" hangingPunct="1">
              <a:lnSpc>
                <a:spcPct val="150000"/>
              </a:lnSpc>
              <a:spcBef>
                <a:spcPts val="0"/>
              </a:spcBef>
              <a:spcAft>
                <a:spcPts val="0"/>
              </a:spcAft>
              <a:buClrTx/>
              <a:buSzTx/>
              <a:buFont typeface="Wingdings" pitchFamily="2" charset="2"/>
              <a:buChar char="Ø"/>
              <a:tabLst/>
              <a:defRPr/>
            </a:pPr>
            <a:r>
              <a:rPr lang="fr-FR" sz="1100" b="1" dirty="0">
                <a:solidFill>
                  <a:srgbClr val="44546A"/>
                </a:solidFill>
                <a:latin typeface="Century Gothic" panose="020F0302020204030204"/>
              </a:rPr>
              <a:t>Services Clés </a:t>
            </a:r>
            <a:r>
              <a:rPr lang="fr-FR" sz="1100" dirty="0">
                <a:solidFill>
                  <a:srgbClr val="44546A"/>
                </a:solidFill>
                <a:latin typeface="Century Gothic" panose="020F0302020204030204"/>
              </a:rPr>
              <a:t>Amazon </a:t>
            </a:r>
            <a:r>
              <a:rPr lang="fr-FR" sz="1100" dirty="0" err="1">
                <a:solidFill>
                  <a:srgbClr val="44546A"/>
                </a:solidFill>
                <a:latin typeface="Century Gothic" panose="020F0302020204030204"/>
              </a:rPr>
              <a:t>SageMaker</a:t>
            </a:r>
            <a:r>
              <a:rPr lang="fr-FR" sz="1100" dirty="0">
                <a:solidFill>
                  <a:srgbClr val="44546A"/>
                </a:solidFill>
                <a:latin typeface="Century Gothic" panose="020F0302020204030204"/>
              </a:rPr>
              <a:t> </a:t>
            </a:r>
            <a:r>
              <a:rPr lang="fr-FR" sz="1100" dirty="0" err="1">
                <a:solidFill>
                  <a:srgbClr val="44546A"/>
                </a:solidFill>
                <a:latin typeface="Century Gothic" panose="020F0302020204030204"/>
              </a:rPr>
              <a:t>JumpStart</a:t>
            </a:r>
            <a:r>
              <a:rPr lang="fr-FR" sz="1100" dirty="0">
                <a:solidFill>
                  <a:srgbClr val="44546A"/>
                </a:solidFill>
                <a:latin typeface="Century Gothic" panose="020F0302020204030204"/>
              </a:rPr>
              <a:t>, Amazon </a:t>
            </a:r>
            <a:r>
              <a:rPr lang="fr-FR" sz="1100" dirty="0" err="1">
                <a:solidFill>
                  <a:srgbClr val="44546A"/>
                </a:solidFill>
                <a:latin typeface="Century Gothic" panose="020F0302020204030204"/>
              </a:rPr>
              <a:t>Bedrock</a:t>
            </a:r>
            <a:r>
              <a:rPr lang="fr-FR" sz="1100" dirty="0">
                <a:solidFill>
                  <a:srgbClr val="44546A"/>
                </a:solidFill>
                <a:latin typeface="Century Gothic" panose="020F0302020204030204"/>
              </a:rPr>
              <a:t> et Amazon Titan</a:t>
            </a:r>
            <a:endParaRPr lang="fr-FR" sz="1100" dirty="0"/>
          </a:p>
          <a:p>
            <a:pPr marL="285750" marR="0" lvl="0" indent="-285750" defTabSz="914400" rtl="0" eaLnBrk="1" fontAlgn="auto" latinLnBrk="0" hangingPunct="1">
              <a:lnSpc>
                <a:spcPct val="150000"/>
              </a:lnSpc>
              <a:spcBef>
                <a:spcPts val="0"/>
              </a:spcBef>
              <a:spcAft>
                <a:spcPts val="0"/>
              </a:spcAft>
              <a:buClrTx/>
              <a:buSzTx/>
              <a:buFont typeface="Wingdings" pitchFamily="2" charset="2"/>
              <a:buChar char="Ø"/>
              <a:tabLst/>
              <a:defRPr/>
            </a:pPr>
            <a:r>
              <a:rPr lang="fr-FR" sz="1100" b="1" i="0" u="none" strike="noStrike" dirty="0">
                <a:solidFill>
                  <a:srgbClr val="44536A"/>
                </a:solidFill>
                <a:effectLst/>
              </a:rPr>
              <a:t>Partenariats</a:t>
            </a:r>
            <a:r>
              <a:rPr lang="fr-FR" sz="1100" b="0" i="0" u="none" strike="noStrike" dirty="0">
                <a:solidFill>
                  <a:srgbClr val="44536A"/>
                </a:solidFill>
                <a:effectLst/>
              </a:rPr>
              <a:t> : Collaboration avec </a:t>
            </a:r>
            <a:r>
              <a:rPr lang="fr-FR" sz="1100" b="0" i="0" u="none" strike="noStrike" dirty="0" err="1">
                <a:solidFill>
                  <a:srgbClr val="44536A"/>
                </a:solidFill>
                <a:effectLst/>
              </a:rPr>
              <a:t>Hugging</a:t>
            </a:r>
            <a:r>
              <a:rPr lang="fr-FR" sz="1100" b="0" i="0" u="none" strike="noStrike" dirty="0">
                <a:solidFill>
                  <a:srgbClr val="44536A"/>
                </a:solidFill>
                <a:effectLst/>
              </a:rPr>
              <a:t> Face, AI21Labs, </a:t>
            </a:r>
            <a:r>
              <a:rPr lang="fr-FR" sz="1100" b="0" i="0" u="none" strike="noStrike" dirty="0" err="1">
                <a:solidFill>
                  <a:srgbClr val="44536A"/>
                </a:solidFill>
                <a:effectLst/>
              </a:rPr>
              <a:t>Anthropic</a:t>
            </a:r>
            <a:r>
              <a:rPr lang="fr-FR" sz="1100" b="0" i="0" u="none" strike="noStrike" dirty="0">
                <a:solidFill>
                  <a:srgbClr val="44536A"/>
                </a:solidFill>
                <a:effectLst/>
              </a:rPr>
              <a:t> et </a:t>
            </a:r>
            <a:r>
              <a:rPr lang="fr-FR" sz="1100" b="0" i="0" u="none" strike="noStrike" dirty="0" err="1">
                <a:solidFill>
                  <a:srgbClr val="44536A"/>
                </a:solidFill>
                <a:effectLst/>
              </a:rPr>
              <a:t>Stability.ai</a:t>
            </a:r>
            <a:r>
              <a:rPr lang="fr-FR" sz="1100" b="0" i="0" u="none" strike="noStrike" dirty="0">
                <a:solidFill>
                  <a:srgbClr val="44536A"/>
                </a:solidFill>
                <a:effectLst/>
              </a:rPr>
              <a:t> pour offrir des modèles de base pour le texte et l'image</a:t>
            </a:r>
            <a:endParaRPr kumimoji="0" lang="fr-FR" sz="1100" b="1" i="0" u="none" strike="noStrike" kern="1200" cap="none" spc="0" normalizeH="0" baseline="0" noProof="0" dirty="0">
              <a:ln>
                <a:noFill/>
              </a:ln>
              <a:solidFill>
                <a:srgbClr val="44536A"/>
              </a:solidFill>
              <a:effectLst/>
              <a:uLnTx/>
              <a:uFillTx/>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fr-FR" sz="1400" b="1" dirty="0"/>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4" name="Rectangle 23">
            <a:extLst>
              <a:ext uri="{FF2B5EF4-FFF2-40B4-BE49-F238E27FC236}">
                <a16:creationId xmlns:a16="http://schemas.microsoft.com/office/drawing/2014/main" id="{51C75DF3-871C-3854-AB98-CE0DF3015F63}"/>
              </a:ext>
            </a:extLst>
          </p:cNvPr>
          <p:cNvSpPr/>
          <p:nvPr/>
        </p:nvSpPr>
        <p:spPr>
          <a:xfrm>
            <a:off x="4814161" y="4334840"/>
            <a:ext cx="3723373" cy="2712922"/>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Google Cloud</a:t>
            </a:r>
          </a:p>
          <a:p>
            <a:pPr marL="171450" indent="-171450" algn="l">
              <a:buFont typeface="Wingdings" pitchFamily="2" charset="2"/>
              <a:buChar char="Ø"/>
            </a:pPr>
            <a:endParaRPr lang="fr-FR" sz="1100" b="1" i="0" u="none" strike="noStrike" dirty="0">
              <a:solidFill>
                <a:srgbClr val="44536A"/>
              </a:solidFill>
              <a:effectLst/>
            </a:endParaRPr>
          </a:p>
          <a:p>
            <a:pPr marL="285750" marR="0" lvl="0" indent="-285750" defTabSz="914400" rtl="0" eaLnBrk="1" fontAlgn="auto" latinLnBrk="0" hangingPunct="1">
              <a:lnSpc>
                <a:spcPct val="150000"/>
              </a:lnSpc>
              <a:spcBef>
                <a:spcPts val="0"/>
              </a:spcBef>
              <a:spcAft>
                <a:spcPts val="0"/>
              </a:spcAft>
              <a:buClrTx/>
              <a:buSzTx/>
              <a:buFont typeface="Wingdings" pitchFamily="2" charset="2"/>
              <a:buChar char="Ø"/>
              <a:tabLst/>
              <a:defRPr/>
            </a:pPr>
            <a:r>
              <a:rPr lang="fr-FR" sz="1100" b="1" dirty="0">
                <a:solidFill>
                  <a:srgbClr val="44546A"/>
                </a:solidFill>
                <a:latin typeface="Century Gothic" panose="020F0302020204030204"/>
              </a:rPr>
              <a:t>Services Clés </a:t>
            </a:r>
            <a:r>
              <a:rPr lang="fr-FR" sz="1100" dirty="0">
                <a:solidFill>
                  <a:srgbClr val="44546A"/>
                </a:solidFill>
                <a:latin typeface="Century Gothic" panose="020F0302020204030204"/>
              </a:rPr>
              <a:t>Vertex AI, </a:t>
            </a:r>
            <a:r>
              <a:rPr lang="fr-FR" sz="1100" dirty="0" err="1">
                <a:solidFill>
                  <a:srgbClr val="44546A"/>
                </a:solidFill>
                <a:latin typeface="Century Gothic" panose="020F0302020204030204"/>
              </a:rPr>
              <a:t>GenAI</a:t>
            </a:r>
            <a:r>
              <a:rPr lang="fr-FR" sz="1100" dirty="0">
                <a:solidFill>
                  <a:srgbClr val="44546A"/>
                </a:solidFill>
                <a:latin typeface="Century Gothic" panose="020F0302020204030204"/>
              </a:rPr>
              <a:t> Studio, </a:t>
            </a:r>
            <a:r>
              <a:rPr lang="fr-FR" sz="1100" dirty="0" err="1">
                <a:solidFill>
                  <a:srgbClr val="44546A"/>
                </a:solidFill>
                <a:latin typeface="Century Gothic" panose="020F0302020204030204"/>
              </a:rPr>
              <a:t>Gen</a:t>
            </a:r>
            <a:r>
              <a:rPr lang="fr-FR" sz="1100" dirty="0">
                <a:solidFill>
                  <a:srgbClr val="44546A"/>
                </a:solidFill>
                <a:latin typeface="Century Gothic" panose="020F0302020204030204"/>
              </a:rPr>
              <a:t> App, Google Cloud Console</a:t>
            </a:r>
            <a:endParaRPr lang="fr-FR" sz="1100" dirty="0"/>
          </a:p>
          <a:p>
            <a:pPr marL="171450" indent="-171450" algn="just">
              <a:buFont typeface="Wingdings" pitchFamily="2" charset="2"/>
              <a:buChar char="Ø"/>
            </a:pPr>
            <a:endParaRPr lang="fr-FR" sz="1100" b="1" i="0" u="none" strike="noStrike" dirty="0">
              <a:solidFill>
                <a:srgbClr val="44536A"/>
              </a:solidFill>
              <a:effectLst/>
            </a:endParaRPr>
          </a:p>
          <a:p>
            <a:pPr marL="171450" indent="-171450" algn="just">
              <a:buFont typeface="Wingdings" pitchFamily="2" charset="2"/>
              <a:buChar char="Ø"/>
            </a:pPr>
            <a:r>
              <a:rPr lang="fr-FR" sz="1100" b="1" i="0" u="none" strike="noStrike" dirty="0">
                <a:solidFill>
                  <a:srgbClr val="44536A"/>
                </a:solidFill>
                <a:effectLst/>
              </a:rPr>
              <a:t>Outils</a:t>
            </a:r>
            <a:r>
              <a:rPr lang="fr-FR" sz="1100" b="0" i="0" u="none" strike="noStrike" dirty="0">
                <a:solidFill>
                  <a:srgbClr val="44536A"/>
                </a:solidFill>
                <a:effectLst/>
              </a:rPr>
              <a:t> : Google a lancé </a:t>
            </a:r>
            <a:r>
              <a:rPr lang="fr-FR" sz="1100" b="0" i="0" u="none" strike="noStrike" dirty="0" err="1">
                <a:solidFill>
                  <a:srgbClr val="44536A"/>
                </a:solidFill>
                <a:effectLst/>
              </a:rPr>
              <a:t>GenAI</a:t>
            </a:r>
            <a:r>
              <a:rPr lang="fr-FR" sz="1100" b="0" i="0" u="none" strike="noStrike" dirty="0">
                <a:solidFill>
                  <a:srgbClr val="44536A"/>
                </a:solidFill>
                <a:effectLst/>
              </a:rPr>
              <a:t> Studio et </a:t>
            </a:r>
            <a:r>
              <a:rPr lang="fr-FR" sz="1100" b="0" i="0" u="none" strike="noStrike" dirty="0" err="1">
                <a:solidFill>
                  <a:srgbClr val="44536A"/>
                </a:solidFill>
                <a:effectLst/>
              </a:rPr>
              <a:t>Gen</a:t>
            </a:r>
            <a:r>
              <a:rPr lang="fr-FR" sz="1100" b="0" i="0" u="none" strike="noStrike" dirty="0">
                <a:solidFill>
                  <a:srgbClr val="44536A"/>
                </a:solidFill>
                <a:effectLst/>
              </a:rPr>
              <a:t> App Builder pour la création d'applications basées sur l'IA générative et a intégré l'API </a:t>
            </a:r>
            <a:r>
              <a:rPr lang="fr-FR" sz="1100" b="0" i="0" u="none" strike="noStrike" dirty="0" err="1">
                <a:solidFill>
                  <a:srgbClr val="44536A"/>
                </a:solidFill>
                <a:effectLst/>
              </a:rPr>
              <a:t>PaLM</a:t>
            </a:r>
            <a:r>
              <a:rPr lang="fr-FR" sz="1100" b="0" i="0" u="none" strike="noStrike" dirty="0">
                <a:solidFill>
                  <a:srgbClr val="44536A"/>
                </a:solidFill>
                <a:effectLst/>
              </a:rPr>
              <a:t> 2 dans Google Cloud Console pour accélérer les opérations.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fr-FR" sz="1400" b="1" dirty="0">
              <a:solidFill>
                <a:srgbClr val="44536A"/>
              </a:solidFill>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1" i="0" u="none" strike="noStrike" kern="1200" cap="none" spc="0" normalizeH="0" baseline="0" noProof="0" dirty="0">
              <a:ln>
                <a:noFill/>
              </a:ln>
              <a:solidFill>
                <a:srgbClr val="44536A"/>
              </a:solidFill>
              <a:effectLst/>
              <a:uLnTx/>
              <a:uFillTx/>
              <a:ea typeface="+mn-ea"/>
              <a:cs typeface="+mn-cs"/>
            </a:endParaRPr>
          </a:p>
        </p:txBody>
      </p:sp>
      <p:sp>
        <p:nvSpPr>
          <p:cNvPr id="27" name="Rectangle 26">
            <a:extLst>
              <a:ext uri="{FF2B5EF4-FFF2-40B4-BE49-F238E27FC236}">
                <a16:creationId xmlns:a16="http://schemas.microsoft.com/office/drawing/2014/main" id="{8B70A3A7-ADCE-00C9-D4D3-4AF551EBF817}"/>
              </a:ext>
            </a:extLst>
          </p:cNvPr>
          <p:cNvSpPr/>
          <p:nvPr/>
        </p:nvSpPr>
        <p:spPr>
          <a:xfrm>
            <a:off x="3019865" y="3429000"/>
            <a:ext cx="651803" cy="141973"/>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6ED04E20-D7F0-66DF-B5F1-C572CE3DEBA6}"/>
              </a:ext>
            </a:extLst>
          </p:cNvPr>
          <p:cNvSpPr/>
          <p:nvPr/>
        </p:nvSpPr>
        <p:spPr>
          <a:xfrm>
            <a:off x="3464405" y="3570973"/>
            <a:ext cx="651803" cy="685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A31538F7-C844-2621-B0CD-ACD6469887D7}"/>
              </a:ext>
            </a:extLst>
          </p:cNvPr>
          <p:cNvSpPr/>
          <p:nvPr/>
        </p:nvSpPr>
        <p:spPr>
          <a:xfrm>
            <a:off x="1869023" y="4195972"/>
            <a:ext cx="1784331" cy="2634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759205DC-5E05-E27C-5CA3-128CAC88BC4E}"/>
              </a:ext>
            </a:extLst>
          </p:cNvPr>
          <p:cNvSpPr/>
          <p:nvPr/>
        </p:nvSpPr>
        <p:spPr>
          <a:xfrm>
            <a:off x="1988925" y="3545802"/>
            <a:ext cx="121371" cy="6501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3CE184F5-BE2A-C0F1-66AC-6AB8956D957E}"/>
              </a:ext>
            </a:extLst>
          </p:cNvPr>
          <p:cNvSpPr/>
          <p:nvPr/>
        </p:nvSpPr>
        <p:spPr>
          <a:xfrm>
            <a:off x="2007240" y="3403829"/>
            <a:ext cx="635777" cy="141973"/>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44C11C33-5019-8821-1831-E9E871F2A126}"/>
              </a:ext>
            </a:extLst>
          </p:cNvPr>
          <p:cNvSpPr/>
          <p:nvPr/>
        </p:nvSpPr>
        <p:spPr>
          <a:xfrm>
            <a:off x="2463345" y="3345428"/>
            <a:ext cx="635777" cy="141973"/>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6800A321-8025-A2FE-5C5C-A7A1D656A3DC}"/>
              </a:ext>
            </a:extLst>
          </p:cNvPr>
          <p:cNvSpPr/>
          <p:nvPr/>
        </p:nvSpPr>
        <p:spPr>
          <a:xfrm rot="2114851">
            <a:off x="2132398" y="3524900"/>
            <a:ext cx="121371" cy="471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C1807FC2-1B33-44B1-9334-7604B8EF462E}"/>
              </a:ext>
            </a:extLst>
          </p:cNvPr>
          <p:cNvSpPr/>
          <p:nvPr/>
        </p:nvSpPr>
        <p:spPr>
          <a:xfrm rot="18657031">
            <a:off x="3373296" y="3534089"/>
            <a:ext cx="121371" cy="471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428259C-0A44-0819-ACB3-3FF7E5120C9B}"/>
              </a:ext>
            </a:extLst>
          </p:cNvPr>
          <p:cNvSpPr/>
          <p:nvPr/>
        </p:nvSpPr>
        <p:spPr>
          <a:xfrm>
            <a:off x="3343034" y="3574314"/>
            <a:ext cx="121371" cy="2374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EF405CED-3D6D-7552-5BC1-0A5C1D324319}"/>
              </a:ext>
            </a:extLst>
          </p:cNvPr>
          <p:cNvSpPr/>
          <p:nvPr/>
        </p:nvSpPr>
        <p:spPr>
          <a:xfrm>
            <a:off x="2108794" y="3549509"/>
            <a:ext cx="139719" cy="2374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BF00BB01-381D-FCC2-BC87-5FB54B53C665}"/>
              </a:ext>
            </a:extLst>
          </p:cNvPr>
          <p:cNvSpPr/>
          <p:nvPr/>
        </p:nvSpPr>
        <p:spPr>
          <a:xfrm rot="2439209">
            <a:off x="2831077" y="3455467"/>
            <a:ext cx="243582" cy="60510"/>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A38E640E-F360-42C4-5A18-14F03DC777D1}"/>
              </a:ext>
            </a:extLst>
          </p:cNvPr>
          <p:cNvSpPr/>
          <p:nvPr/>
        </p:nvSpPr>
        <p:spPr>
          <a:xfrm rot="19813311">
            <a:off x="2588758" y="3436401"/>
            <a:ext cx="243582" cy="60510"/>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E12B6C4E-5E5F-DD2E-3823-77580D8F2255}"/>
              </a:ext>
            </a:extLst>
          </p:cNvPr>
          <p:cNvSpPr/>
          <p:nvPr/>
        </p:nvSpPr>
        <p:spPr>
          <a:xfrm rot="5400000">
            <a:off x="3178367" y="3480588"/>
            <a:ext cx="109198" cy="291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DF0C5328-AEAB-0C46-07C2-62A82B98C3EF}"/>
              </a:ext>
            </a:extLst>
          </p:cNvPr>
          <p:cNvSpPr/>
          <p:nvPr/>
        </p:nvSpPr>
        <p:spPr>
          <a:xfrm rot="5400000">
            <a:off x="2343447" y="3456770"/>
            <a:ext cx="109198" cy="291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22027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5CC6A-6671-6EFD-47B5-F124896F8DA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0C8BA31-3D17-AA61-61E5-91A313ADAE27}"/>
              </a:ext>
            </a:extLst>
          </p:cNvPr>
          <p:cNvSpPr>
            <a:spLocks noGrp="1"/>
          </p:cNvSpPr>
          <p:nvPr>
            <p:ph type="title"/>
          </p:nvPr>
        </p:nvSpPr>
        <p:spPr>
          <a:xfrm>
            <a:off x="838200" y="365125"/>
            <a:ext cx="10515600" cy="1325563"/>
          </a:xfrm>
        </p:spPr>
        <p:txBody>
          <a:bodyPr/>
          <a:lstStyle/>
          <a:p>
            <a:r>
              <a:rPr lang="fr-FR" dirty="0"/>
              <a:t>Session 4 : NLP &amp; </a:t>
            </a:r>
            <a:r>
              <a:rPr lang="fr-FR" dirty="0" err="1"/>
              <a:t>GenAI</a:t>
            </a:r>
            <a:endParaRPr lang="en-US" dirty="0"/>
          </a:p>
        </p:txBody>
      </p:sp>
      <p:grpSp>
        <p:nvGrpSpPr>
          <p:cNvPr id="19" name="Groupe 18">
            <a:extLst>
              <a:ext uri="{FF2B5EF4-FFF2-40B4-BE49-F238E27FC236}">
                <a16:creationId xmlns:a16="http://schemas.microsoft.com/office/drawing/2014/main" id="{572D29E0-96D3-BC6C-106F-658380C623E9}"/>
              </a:ext>
            </a:extLst>
          </p:cNvPr>
          <p:cNvGrpSpPr/>
          <p:nvPr/>
        </p:nvGrpSpPr>
        <p:grpSpPr>
          <a:xfrm>
            <a:off x="1186469" y="1690688"/>
            <a:ext cx="9342611" cy="1880285"/>
            <a:chOff x="1282004" y="1517419"/>
            <a:chExt cx="9342611" cy="1880285"/>
          </a:xfrm>
        </p:grpSpPr>
        <p:grpSp>
          <p:nvGrpSpPr>
            <p:cNvPr id="18" name="Groupe 17">
              <a:extLst>
                <a:ext uri="{FF2B5EF4-FFF2-40B4-BE49-F238E27FC236}">
                  <a16:creationId xmlns:a16="http://schemas.microsoft.com/office/drawing/2014/main" id="{E2C7EA96-FBA4-E948-2C13-B30CABC08BDD}"/>
                </a:ext>
              </a:extLst>
            </p:cNvPr>
            <p:cNvGrpSpPr/>
            <p:nvPr/>
          </p:nvGrpSpPr>
          <p:grpSpPr>
            <a:xfrm>
              <a:off x="1282004" y="1517419"/>
              <a:ext cx="9342611" cy="1880285"/>
              <a:chOff x="1282004" y="1517419"/>
              <a:chExt cx="9342611" cy="1880285"/>
            </a:xfrm>
          </p:grpSpPr>
          <p:sp>
            <p:nvSpPr>
              <p:cNvPr id="37" name="Rectangle: Rounded Corners 36">
                <a:extLst>
                  <a:ext uri="{FF2B5EF4-FFF2-40B4-BE49-F238E27FC236}">
                    <a16:creationId xmlns:a16="http://schemas.microsoft.com/office/drawing/2014/main" id="{27550990-C73F-57A0-70BB-5170D527B60C}"/>
                  </a:ext>
                </a:extLst>
              </p:cNvPr>
              <p:cNvSpPr/>
              <p:nvPr/>
            </p:nvSpPr>
            <p:spPr>
              <a:xfrm>
                <a:off x="1923068" y="1517419"/>
                <a:ext cx="8701547" cy="188028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D409147F-BA7A-06CE-036D-66FE58BC3002}"/>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Century Gothic" panose="020F0302020204030204"/>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0C51B7E3-A608-BFD8-7A76-E22FD50E772A}"/>
                  </a:ext>
                </a:extLst>
              </p:cNvPr>
              <p:cNvSpPr txBox="1"/>
              <p:nvPr/>
            </p:nvSpPr>
            <p:spPr>
              <a:xfrm>
                <a:off x="2415664" y="1687963"/>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grpSp>
        <p:grpSp>
          <p:nvGrpSpPr>
            <p:cNvPr id="17" name="Groupe 16">
              <a:extLst>
                <a:ext uri="{FF2B5EF4-FFF2-40B4-BE49-F238E27FC236}">
                  <a16:creationId xmlns:a16="http://schemas.microsoft.com/office/drawing/2014/main" id="{79723A19-8D61-DF0E-79B6-E7A1D1C2A919}"/>
                </a:ext>
              </a:extLst>
            </p:cNvPr>
            <p:cNvGrpSpPr/>
            <p:nvPr/>
          </p:nvGrpSpPr>
          <p:grpSpPr>
            <a:xfrm>
              <a:off x="2265015" y="2449059"/>
              <a:ext cx="8359600" cy="826229"/>
              <a:chOff x="2265015" y="2449059"/>
              <a:chExt cx="8359600" cy="826229"/>
            </a:xfrm>
          </p:grpSpPr>
          <p:sp>
            <p:nvSpPr>
              <p:cNvPr id="3" name="Rectangle: Rounded Corners 2">
                <a:extLst>
                  <a:ext uri="{FF2B5EF4-FFF2-40B4-BE49-F238E27FC236}">
                    <a16:creationId xmlns:a16="http://schemas.microsoft.com/office/drawing/2014/main" id="{715451A9-7DC6-BA25-0C16-F180ABC30780}"/>
                  </a:ext>
                </a:extLst>
              </p:cNvPr>
              <p:cNvSpPr/>
              <p:nvPr/>
            </p:nvSpPr>
            <p:spPr>
              <a:xfrm>
                <a:off x="2265015" y="2449059"/>
                <a:ext cx="8359600" cy="70788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3C887E5D-CA59-0460-7C5F-D576DE14CCCD}"/>
                  </a:ext>
                </a:extLst>
              </p:cNvPr>
              <p:cNvGrpSpPr/>
              <p:nvPr/>
            </p:nvGrpSpPr>
            <p:grpSpPr>
              <a:xfrm>
                <a:off x="2756866" y="2566393"/>
                <a:ext cx="4283668" cy="708895"/>
                <a:chOff x="7220039" y="4820256"/>
                <a:chExt cx="2504323" cy="708895"/>
              </a:xfrm>
            </p:grpSpPr>
            <p:sp>
              <p:nvSpPr>
                <p:cNvPr id="11" name="TextBox 10">
                  <a:extLst>
                    <a:ext uri="{FF2B5EF4-FFF2-40B4-BE49-F238E27FC236}">
                      <a16:creationId xmlns:a16="http://schemas.microsoft.com/office/drawing/2014/main" id="{349C206D-5829-859A-66FC-091C70A8A968}"/>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F7427802-8C88-CA7B-94C0-9B343569E5C7}"/>
                    </a:ext>
                  </a:extLst>
                </p:cNvPr>
                <p:cNvSpPr/>
                <p:nvPr/>
              </p:nvSpPr>
              <p:spPr>
                <a:xfrm>
                  <a:off x="9027821" y="4820256"/>
                  <a:ext cx="696541" cy="494431"/>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lang="fr-FR" sz="2000" b="1" dirty="0">
                      <a:solidFill>
                        <a:srgbClr val="44546A"/>
                      </a:solidFill>
                      <a:latin typeface="Century Gothic" panose="020F0302020204030204"/>
                    </a:rPr>
                    <a:t>Cloud</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pic>
        <p:nvPicPr>
          <p:cNvPr id="8" name="Image 7" descr="Une image contenant Graphique, clipart, graphisme, créativité&#10;&#10;Description générée automatiquement">
            <a:extLst>
              <a:ext uri="{FF2B5EF4-FFF2-40B4-BE49-F238E27FC236}">
                <a16:creationId xmlns:a16="http://schemas.microsoft.com/office/drawing/2014/main" id="{38614D8B-AEE6-B55F-6FBC-63747BA19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032" y="3433526"/>
            <a:ext cx="1012493" cy="798898"/>
          </a:xfrm>
          <a:prstGeom prst="rect">
            <a:avLst/>
          </a:prstGeom>
        </p:spPr>
      </p:pic>
      <p:pic>
        <p:nvPicPr>
          <p:cNvPr id="15" name="Image 14" descr="Une image contenant capture d’écran, Bleu électrique, Graphique, triangle&#10;&#10;Description générée automatiquement">
            <a:extLst>
              <a:ext uri="{FF2B5EF4-FFF2-40B4-BE49-F238E27FC236}">
                <a16:creationId xmlns:a16="http://schemas.microsoft.com/office/drawing/2014/main" id="{4F708809-D7CC-AD2B-4AE9-6AB445575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3122" y="3429000"/>
            <a:ext cx="820414" cy="807951"/>
          </a:xfrm>
          <a:prstGeom prst="rect">
            <a:avLst/>
          </a:prstGeom>
        </p:spPr>
      </p:pic>
      <p:pic>
        <p:nvPicPr>
          <p:cNvPr id="22" name="Image 21" descr="Une image contenant texte, logo, Police, Graphique&#10;&#10;Description générée automatiquement">
            <a:extLst>
              <a:ext uri="{FF2B5EF4-FFF2-40B4-BE49-F238E27FC236}">
                <a16:creationId xmlns:a16="http://schemas.microsoft.com/office/drawing/2014/main" id="{37DB96FB-1090-4440-DA74-BF338CC4C2D7}"/>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56485"/>
          <a:stretch/>
        </p:blipFill>
        <p:spPr>
          <a:xfrm>
            <a:off x="2007240" y="3458923"/>
            <a:ext cx="1646114" cy="798898"/>
          </a:xfrm>
          <a:prstGeom prst="rect">
            <a:avLst/>
          </a:prstGeom>
        </p:spPr>
      </p:pic>
      <p:sp>
        <p:nvSpPr>
          <p:cNvPr id="23" name="Rectangle 22">
            <a:extLst>
              <a:ext uri="{FF2B5EF4-FFF2-40B4-BE49-F238E27FC236}">
                <a16:creationId xmlns:a16="http://schemas.microsoft.com/office/drawing/2014/main" id="{9BC4164F-647D-2C50-17D1-A84BAD4E80E5}"/>
              </a:ext>
            </a:extLst>
          </p:cNvPr>
          <p:cNvSpPr/>
          <p:nvPr/>
        </p:nvSpPr>
        <p:spPr>
          <a:xfrm>
            <a:off x="1090788" y="4380237"/>
            <a:ext cx="3723373" cy="2543645"/>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Amazon Web Services</a:t>
            </a:r>
          </a:p>
          <a:p>
            <a:pPr marL="285750" marR="0" lvl="0" indent="-285750" defTabSz="914400" rtl="0" eaLnBrk="1" fontAlgn="auto" latinLnBrk="0" hangingPunct="1">
              <a:lnSpc>
                <a:spcPct val="150000"/>
              </a:lnSpc>
              <a:spcBef>
                <a:spcPts val="0"/>
              </a:spcBef>
              <a:spcAft>
                <a:spcPts val="0"/>
              </a:spcAft>
              <a:buClrTx/>
              <a:buSzTx/>
              <a:buFont typeface="Wingdings" pitchFamily="2" charset="2"/>
              <a:buChar char="Ø"/>
              <a:tabLst/>
              <a:defRPr/>
            </a:pPr>
            <a:r>
              <a:rPr lang="fr-FR" sz="1100" b="1" dirty="0">
                <a:solidFill>
                  <a:srgbClr val="44546A"/>
                </a:solidFill>
                <a:latin typeface="Century Gothic" panose="020F0302020204030204"/>
              </a:rPr>
              <a:t>Services Clés </a:t>
            </a:r>
            <a:r>
              <a:rPr lang="fr-FR" sz="1100" dirty="0">
                <a:solidFill>
                  <a:srgbClr val="44546A"/>
                </a:solidFill>
                <a:latin typeface="Century Gothic" panose="020F0302020204030204"/>
              </a:rPr>
              <a:t>Amazon </a:t>
            </a:r>
            <a:r>
              <a:rPr lang="fr-FR" sz="1100" dirty="0" err="1">
                <a:solidFill>
                  <a:srgbClr val="44546A"/>
                </a:solidFill>
                <a:latin typeface="Century Gothic" panose="020F0302020204030204"/>
              </a:rPr>
              <a:t>SageMaker</a:t>
            </a:r>
            <a:r>
              <a:rPr lang="fr-FR" sz="1100" dirty="0">
                <a:solidFill>
                  <a:srgbClr val="44546A"/>
                </a:solidFill>
                <a:latin typeface="Century Gothic" panose="020F0302020204030204"/>
              </a:rPr>
              <a:t> </a:t>
            </a:r>
            <a:r>
              <a:rPr lang="fr-FR" sz="1100" dirty="0" err="1">
                <a:solidFill>
                  <a:srgbClr val="44546A"/>
                </a:solidFill>
                <a:latin typeface="Century Gothic" panose="020F0302020204030204"/>
              </a:rPr>
              <a:t>JumpStart</a:t>
            </a:r>
            <a:r>
              <a:rPr lang="fr-FR" sz="1100" dirty="0">
                <a:solidFill>
                  <a:srgbClr val="44546A"/>
                </a:solidFill>
                <a:latin typeface="Century Gothic" panose="020F0302020204030204"/>
              </a:rPr>
              <a:t>, Amazon </a:t>
            </a:r>
            <a:r>
              <a:rPr lang="fr-FR" sz="1100" dirty="0" err="1">
                <a:solidFill>
                  <a:srgbClr val="44546A"/>
                </a:solidFill>
                <a:latin typeface="Century Gothic" panose="020F0302020204030204"/>
              </a:rPr>
              <a:t>Bedrock</a:t>
            </a:r>
            <a:r>
              <a:rPr lang="fr-FR" sz="1100" dirty="0">
                <a:solidFill>
                  <a:srgbClr val="44546A"/>
                </a:solidFill>
                <a:latin typeface="Century Gothic" panose="020F0302020204030204"/>
              </a:rPr>
              <a:t> et Amazon Titan</a:t>
            </a:r>
            <a:endParaRPr lang="fr-FR" sz="1100" dirty="0"/>
          </a:p>
          <a:p>
            <a:pPr marL="285750" marR="0" lvl="0" indent="-285750" defTabSz="914400" rtl="0" eaLnBrk="1" fontAlgn="auto" latinLnBrk="0" hangingPunct="1">
              <a:lnSpc>
                <a:spcPct val="150000"/>
              </a:lnSpc>
              <a:spcBef>
                <a:spcPts val="0"/>
              </a:spcBef>
              <a:spcAft>
                <a:spcPts val="0"/>
              </a:spcAft>
              <a:buClrTx/>
              <a:buSzTx/>
              <a:buFont typeface="Wingdings" pitchFamily="2" charset="2"/>
              <a:buChar char="Ø"/>
              <a:tabLst/>
              <a:defRPr/>
            </a:pPr>
            <a:r>
              <a:rPr lang="fr-FR" sz="1100" b="1" i="0" u="none" strike="noStrike" dirty="0">
                <a:solidFill>
                  <a:srgbClr val="44536A"/>
                </a:solidFill>
                <a:effectLst/>
              </a:rPr>
              <a:t>Partenariats</a:t>
            </a:r>
            <a:r>
              <a:rPr lang="fr-FR" sz="1100" b="0" i="0" u="none" strike="noStrike" dirty="0">
                <a:solidFill>
                  <a:srgbClr val="44536A"/>
                </a:solidFill>
                <a:effectLst/>
              </a:rPr>
              <a:t> : Collaboration avec </a:t>
            </a:r>
            <a:r>
              <a:rPr lang="fr-FR" sz="1100" b="0" i="0" u="none" strike="noStrike" dirty="0" err="1">
                <a:solidFill>
                  <a:srgbClr val="44536A"/>
                </a:solidFill>
                <a:effectLst/>
              </a:rPr>
              <a:t>Hugging</a:t>
            </a:r>
            <a:r>
              <a:rPr lang="fr-FR" sz="1100" b="0" i="0" u="none" strike="noStrike" dirty="0">
                <a:solidFill>
                  <a:srgbClr val="44536A"/>
                </a:solidFill>
                <a:effectLst/>
              </a:rPr>
              <a:t> Face, AI21Labs, </a:t>
            </a:r>
            <a:r>
              <a:rPr lang="fr-FR" sz="1100" b="0" i="0" u="none" strike="noStrike" dirty="0" err="1">
                <a:solidFill>
                  <a:srgbClr val="44536A"/>
                </a:solidFill>
                <a:effectLst/>
              </a:rPr>
              <a:t>Anthropic</a:t>
            </a:r>
            <a:r>
              <a:rPr lang="fr-FR" sz="1100" b="0" i="0" u="none" strike="noStrike" dirty="0">
                <a:solidFill>
                  <a:srgbClr val="44536A"/>
                </a:solidFill>
                <a:effectLst/>
              </a:rPr>
              <a:t> et </a:t>
            </a:r>
            <a:r>
              <a:rPr lang="fr-FR" sz="1100" b="0" i="0" u="none" strike="noStrike" dirty="0" err="1">
                <a:solidFill>
                  <a:srgbClr val="44536A"/>
                </a:solidFill>
                <a:effectLst/>
              </a:rPr>
              <a:t>Stability.ai</a:t>
            </a:r>
            <a:r>
              <a:rPr lang="fr-FR" sz="1100" b="0" i="0" u="none" strike="noStrike" dirty="0">
                <a:solidFill>
                  <a:srgbClr val="44536A"/>
                </a:solidFill>
                <a:effectLst/>
              </a:rPr>
              <a:t> pour offrir des modèles de base pour le texte et l'image</a:t>
            </a:r>
            <a:endParaRPr kumimoji="0" lang="fr-FR" sz="1100" b="1" i="0" u="none" strike="noStrike" kern="1200" cap="none" spc="0" normalizeH="0" baseline="0" noProof="0" dirty="0">
              <a:ln>
                <a:noFill/>
              </a:ln>
              <a:solidFill>
                <a:srgbClr val="44536A"/>
              </a:solidFill>
              <a:effectLst/>
              <a:uLnTx/>
              <a:uFillTx/>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fr-FR" sz="1400" b="1" dirty="0"/>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4" name="Rectangle 23">
            <a:extLst>
              <a:ext uri="{FF2B5EF4-FFF2-40B4-BE49-F238E27FC236}">
                <a16:creationId xmlns:a16="http://schemas.microsoft.com/office/drawing/2014/main" id="{0465A08E-397E-3E7A-8FC4-A543BA455AF2}"/>
              </a:ext>
            </a:extLst>
          </p:cNvPr>
          <p:cNvSpPr/>
          <p:nvPr/>
        </p:nvSpPr>
        <p:spPr>
          <a:xfrm>
            <a:off x="4814161" y="4334840"/>
            <a:ext cx="3723373" cy="2712922"/>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Google Cloud</a:t>
            </a:r>
          </a:p>
          <a:p>
            <a:pPr marL="171450" indent="-171450" algn="l">
              <a:buFont typeface="Wingdings" pitchFamily="2" charset="2"/>
              <a:buChar char="Ø"/>
            </a:pPr>
            <a:endParaRPr lang="fr-FR" sz="1100" b="1" i="0" u="none" strike="noStrike" dirty="0">
              <a:solidFill>
                <a:srgbClr val="44536A"/>
              </a:solidFill>
              <a:effectLst/>
            </a:endParaRPr>
          </a:p>
          <a:p>
            <a:pPr marL="285750" marR="0" lvl="0" indent="-285750" defTabSz="914400" rtl="0" eaLnBrk="1" fontAlgn="auto" latinLnBrk="0" hangingPunct="1">
              <a:lnSpc>
                <a:spcPct val="150000"/>
              </a:lnSpc>
              <a:spcBef>
                <a:spcPts val="0"/>
              </a:spcBef>
              <a:spcAft>
                <a:spcPts val="0"/>
              </a:spcAft>
              <a:buClrTx/>
              <a:buSzTx/>
              <a:buFont typeface="Wingdings" pitchFamily="2" charset="2"/>
              <a:buChar char="Ø"/>
              <a:tabLst/>
              <a:defRPr/>
            </a:pPr>
            <a:r>
              <a:rPr lang="fr-FR" sz="1100" b="1" dirty="0">
                <a:solidFill>
                  <a:srgbClr val="44546A"/>
                </a:solidFill>
                <a:latin typeface="Century Gothic" panose="020F0302020204030204"/>
              </a:rPr>
              <a:t>Services Clés </a:t>
            </a:r>
            <a:r>
              <a:rPr lang="fr-FR" sz="1100" dirty="0">
                <a:solidFill>
                  <a:srgbClr val="44546A"/>
                </a:solidFill>
                <a:latin typeface="Century Gothic" panose="020F0302020204030204"/>
              </a:rPr>
              <a:t>Vertex AI, </a:t>
            </a:r>
            <a:r>
              <a:rPr lang="fr-FR" sz="1100" dirty="0" err="1">
                <a:solidFill>
                  <a:srgbClr val="44546A"/>
                </a:solidFill>
                <a:latin typeface="Century Gothic" panose="020F0302020204030204"/>
              </a:rPr>
              <a:t>GenAI</a:t>
            </a:r>
            <a:r>
              <a:rPr lang="fr-FR" sz="1100" dirty="0">
                <a:solidFill>
                  <a:srgbClr val="44546A"/>
                </a:solidFill>
                <a:latin typeface="Century Gothic" panose="020F0302020204030204"/>
              </a:rPr>
              <a:t> Studio, </a:t>
            </a:r>
            <a:r>
              <a:rPr lang="fr-FR" sz="1100" dirty="0" err="1">
                <a:solidFill>
                  <a:srgbClr val="44546A"/>
                </a:solidFill>
                <a:latin typeface="Century Gothic" panose="020F0302020204030204"/>
              </a:rPr>
              <a:t>Gen</a:t>
            </a:r>
            <a:r>
              <a:rPr lang="fr-FR" sz="1100" dirty="0">
                <a:solidFill>
                  <a:srgbClr val="44546A"/>
                </a:solidFill>
                <a:latin typeface="Century Gothic" panose="020F0302020204030204"/>
              </a:rPr>
              <a:t> App, Google Cloud Console</a:t>
            </a:r>
            <a:endParaRPr lang="fr-FR" sz="1100" dirty="0"/>
          </a:p>
          <a:p>
            <a:pPr marL="171450" indent="-171450" algn="just">
              <a:buFont typeface="Wingdings" pitchFamily="2" charset="2"/>
              <a:buChar char="Ø"/>
            </a:pPr>
            <a:endParaRPr lang="fr-FR" sz="1100" b="1" i="0" u="none" strike="noStrike" dirty="0">
              <a:solidFill>
                <a:srgbClr val="44536A"/>
              </a:solidFill>
              <a:effectLst/>
            </a:endParaRPr>
          </a:p>
          <a:p>
            <a:pPr marL="171450" indent="-171450" algn="just">
              <a:buFont typeface="Wingdings" pitchFamily="2" charset="2"/>
              <a:buChar char="Ø"/>
            </a:pPr>
            <a:r>
              <a:rPr lang="fr-FR" sz="1100" b="1" i="0" u="none" strike="noStrike" dirty="0">
                <a:solidFill>
                  <a:srgbClr val="44536A"/>
                </a:solidFill>
                <a:effectLst/>
              </a:rPr>
              <a:t>Outils</a:t>
            </a:r>
            <a:r>
              <a:rPr lang="fr-FR" sz="1100" b="0" i="0" u="none" strike="noStrike" dirty="0">
                <a:solidFill>
                  <a:srgbClr val="44536A"/>
                </a:solidFill>
                <a:effectLst/>
              </a:rPr>
              <a:t> : Google a lancé </a:t>
            </a:r>
            <a:r>
              <a:rPr lang="fr-FR" sz="1100" b="0" i="0" u="none" strike="noStrike" dirty="0" err="1">
                <a:solidFill>
                  <a:srgbClr val="44536A"/>
                </a:solidFill>
                <a:effectLst/>
              </a:rPr>
              <a:t>GenAI</a:t>
            </a:r>
            <a:r>
              <a:rPr lang="fr-FR" sz="1100" b="0" i="0" u="none" strike="noStrike" dirty="0">
                <a:solidFill>
                  <a:srgbClr val="44536A"/>
                </a:solidFill>
                <a:effectLst/>
              </a:rPr>
              <a:t> Studio et </a:t>
            </a:r>
            <a:r>
              <a:rPr lang="fr-FR" sz="1100" b="0" i="0" u="none" strike="noStrike" dirty="0" err="1">
                <a:solidFill>
                  <a:srgbClr val="44536A"/>
                </a:solidFill>
                <a:effectLst/>
              </a:rPr>
              <a:t>Gen</a:t>
            </a:r>
            <a:r>
              <a:rPr lang="fr-FR" sz="1100" b="0" i="0" u="none" strike="noStrike" dirty="0">
                <a:solidFill>
                  <a:srgbClr val="44536A"/>
                </a:solidFill>
                <a:effectLst/>
              </a:rPr>
              <a:t> App Builder pour la création d'applications basées sur l'IA générative et a intégré l'API </a:t>
            </a:r>
            <a:r>
              <a:rPr lang="fr-FR" sz="1100" b="0" i="0" u="none" strike="noStrike" dirty="0" err="1">
                <a:solidFill>
                  <a:srgbClr val="44536A"/>
                </a:solidFill>
                <a:effectLst/>
              </a:rPr>
              <a:t>PaLM</a:t>
            </a:r>
            <a:r>
              <a:rPr lang="fr-FR" sz="1100" b="0" i="0" u="none" strike="noStrike" dirty="0">
                <a:solidFill>
                  <a:srgbClr val="44536A"/>
                </a:solidFill>
                <a:effectLst/>
              </a:rPr>
              <a:t> 2 dans Google Cloud Console pour accélérer les opérations.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lang="fr-FR" sz="1400" b="1" dirty="0">
              <a:solidFill>
                <a:srgbClr val="44536A"/>
              </a:solidFill>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1" i="0" u="none" strike="noStrike" kern="1200" cap="none" spc="0" normalizeH="0" baseline="0" noProof="0" dirty="0">
              <a:ln>
                <a:noFill/>
              </a:ln>
              <a:solidFill>
                <a:srgbClr val="44536A"/>
              </a:solidFill>
              <a:effectLst/>
              <a:uLnTx/>
              <a:uFillTx/>
              <a:ea typeface="+mn-ea"/>
              <a:cs typeface="+mn-cs"/>
            </a:endParaRPr>
          </a:p>
        </p:txBody>
      </p:sp>
      <p:sp>
        <p:nvSpPr>
          <p:cNvPr id="25" name="Rectangle 24">
            <a:extLst>
              <a:ext uri="{FF2B5EF4-FFF2-40B4-BE49-F238E27FC236}">
                <a16:creationId xmlns:a16="http://schemas.microsoft.com/office/drawing/2014/main" id="{C3AEC600-7662-0237-D163-77249020A55C}"/>
              </a:ext>
            </a:extLst>
          </p:cNvPr>
          <p:cNvSpPr/>
          <p:nvPr/>
        </p:nvSpPr>
        <p:spPr>
          <a:xfrm>
            <a:off x="8450907" y="3748418"/>
            <a:ext cx="3723373" cy="2966838"/>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Microsoft Azure</a:t>
            </a:r>
          </a:p>
          <a:p>
            <a:pPr marR="0" lvl="0" algn="ctr" defTabSz="914400" rtl="0" eaLnBrk="1" fontAlgn="auto" latinLnBrk="0" hangingPunct="1">
              <a:lnSpc>
                <a:spcPct val="150000"/>
              </a:lnSpc>
              <a:spcBef>
                <a:spcPts val="0"/>
              </a:spcBef>
              <a:spcAft>
                <a:spcPts val="0"/>
              </a:spcAft>
              <a:buClrTx/>
              <a:buSzTx/>
              <a:tabLst/>
              <a:defRPr/>
            </a:pPr>
            <a:endPar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a:p>
            <a:pPr marL="285750" indent="-285750">
              <a:buFont typeface="Wingdings" pitchFamily="2" charset="2"/>
              <a:buChar char="Ø"/>
              <a:defRPr/>
            </a:pPr>
            <a:r>
              <a:rPr lang="fr-FR" sz="1100" b="1" u="none" strike="noStrike" dirty="0">
                <a:solidFill>
                  <a:srgbClr val="44536A"/>
                </a:solidFill>
                <a:effectLst/>
                <a:latin typeface="Century Gothic" panose="020B0502020202020204" pitchFamily="34" charset="0"/>
              </a:rPr>
              <a:t>Partenariat Exclusif : </a:t>
            </a:r>
            <a:r>
              <a:rPr lang="fr-FR" sz="1100" u="none" strike="noStrike" dirty="0">
                <a:solidFill>
                  <a:srgbClr val="44536A"/>
                </a:solidFill>
                <a:effectLst/>
                <a:latin typeface="Century Gothic" panose="020B0502020202020204" pitchFamily="34" charset="0"/>
              </a:rPr>
              <a:t>Avec </a:t>
            </a:r>
            <a:r>
              <a:rPr lang="fr-FR" sz="1100" u="none" strike="noStrike" dirty="0" err="1">
                <a:solidFill>
                  <a:srgbClr val="44536A"/>
                </a:solidFill>
                <a:effectLst/>
                <a:latin typeface="Century Gothic" panose="020B0502020202020204" pitchFamily="34" charset="0"/>
              </a:rPr>
              <a:t>OpenAI</a:t>
            </a:r>
            <a:r>
              <a:rPr lang="fr-FR" sz="1100" u="none" strike="noStrike" dirty="0">
                <a:solidFill>
                  <a:srgbClr val="44536A"/>
                </a:solidFill>
                <a:effectLst/>
                <a:latin typeface="Century Gothic" panose="020B0502020202020204" pitchFamily="34" charset="0"/>
              </a:rPr>
              <a:t>, Microsoft propose Azure </a:t>
            </a:r>
            <a:r>
              <a:rPr lang="fr-FR" sz="1100" u="none" strike="noStrike" dirty="0" err="1">
                <a:solidFill>
                  <a:srgbClr val="44536A"/>
                </a:solidFill>
                <a:effectLst/>
                <a:latin typeface="Century Gothic" panose="020B0502020202020204" pitchFamily="34" charset="0"/>
              </a:rPr>
              <a:t>OpenAI</a:t>
            </a:r>
            <a:r>
              <a:rPr lang="fr-FR" sz="1100" u="none" strike="noStrike" dirty="0">
                <a:solidFill>
                  <a:srgbClr val="44536A"/>
                </a:solidFill>
                <a:effectLst/>
                <a:latin typeface="Century Gothic" panose="020B0502020202020204" pitchFamily="34" charset="0"/>
              </a:rPr>
              <a:t>, une plateforme </a:t>
            </a:r>
            <a:r>
              <a:rPr lang="fr-FR" sz="1100" u="none" strike="noStrike" dirty="0" err="1">
                <a:solidFill>
                  <a:srgbClr val="44536A"/>
                </a:solidFill>
                <a:effectLst/>
                <a:latin typeface="Century Gothic" panose="020B0502020202020204" pitchFamily="34" charset="0"/>
              </a:rPr>
              <a:t>GenAI</a:t>
            </a:r>
            <a:r>
              <a:rPr lang="fr-FR" sz="1100" u="none" strike="noStrike" dirty="0">
                <a:solidFill>
                  <a:srgbClr val="44536A"/>
                </a:solidFill>
                <a:effectLst/>
                <a:latin typeface="Century Gothic" panose="020B0502020202020204" pitchFamily="34" charset="0"/>
              </a:rPr>
              <a:t> mature et éprouvée dans le cloud public. Microsoft a investi dans le projet open source </a:t>
            </a:r>
            <a:r>
              <a:rPr lang="fr-FR" sz="1100" u="none" strike="noStrike" dirty="0" err="1">
                <a:solidFill>
                  <a:srgbClr val="44536A"/>
                </a:solidFill>
                <a:effectLst/>
                <a:latin typeface="Century Gothic" panose="020B0502020202020204" pitchFamily="34" charset="0"/>
              </a:rPr>
              <a:t>Semantic</a:t>
            </a:r>
            <a:r>
              <a:rPr lang="fr-FR" sz="1100" u="none" strike="noStrike" dirty="0">
                <a:solidFill>
                  <a:srgbClr val="44536A"/>
                </a:solidFill>
                <a:effectLst/>
                <a:latin typeface="Century Gothic" panose="020B0502020202020204" pitchFamily="34" charset="0"/>
              </a:rPr>
              <a:t> Kernel pour faciliter l'orchestration LLM pour les développeurs.</a:t>
            </a:r>
          </a:p>
          <a:p>
            <a:pPr marL="285750" marR="0" lvl="0" indent="-285750" defTabSz="914400" rtl="0" eaLnBrk="1" fontAlgn="auto" latinLnBrk="0" hangingPunct="1">
              <a:lnSpc>
                <a:spcPct val="150000"/>
              </a:lnSpc>
              <a:spcBef>
                <a:spcPts val="0"/>
              </a:spcBef>
              <a:spcAft>
                <a:spcPts val="0"/>
              </a:spcAft>
              <a:buClrTx/>
              <a:buSzTx/>
              <a:buFont typeface="Wingdings" pitchFamily="2" charset="2"/>
              <a:buChar char="Ø"/>
              <a:tabLst/>
              <a:defRPr/>
            </a:pPr>
            <a:endParaRPr lang="fr-FR" sz="1100" u="none" strike="noStrike" dirty="0">
              <a:solidFill>
                <a:srgbClr val="44536A"/>
              </a:solidFill>
              <a:effectLst/>
            </a:endParaRPr>
          </a:p>
          <a:p>
            <a:pPr marL="285750" indent="-285750" algn="l">
              <a:buFont typeface="Wingdings" pitchFamily="2" charset="2"/>
              <a:buChar char="Ø"/>
            </a:pPr>
            <a:r>
              <a:rPr lang="fr-FR" sz="1100" b="1" u="none" strike="noStrike" dirty="0">
                <a:solidFill>
                  <a:srgbClr val="44536A"/>
                </a:solidFill>
                <a:effectLst/>
                <a:latin typeface="Century Gothic" panose="020B0502020202020204" pitchFamily="34" charset="0"/>
              </a:rPr>
              <a:t>Modèles de Fondation : </a:t>
            </a:r>
            <a:r>
              <a:rPr lang="fr-FR" sz="1100" u="none" strike="noStrike" dirty="0">
                <a:solidFill>
                  <a:srgbClr val="44536A"/>
                </a:solidFill>
                <a:effectLst/>
                <a:latin typeface="Century Gothic" panose="020B0502020202020204" pitchFamily="34" charset="0"/>
              </a:rPr>
              <a:t>Azure </a:t>
            </a:r>
            <a:r>
              <a:rPr lang="fr-FR" sz="1100" u="none" strike="noStrike" dirty="0" err="1">
                <a:solidFill>
                  <a:srgbClr val="44536A"/>
                </a:solidFill>
                <a:effectLst/>
                <a:latin typeface="Century Gothic" panose="020B0502020202020204" pitchFamily="34" charset="0"/>
              </a:rPr>
              <a:t>OpenAI</a:t>
            </a:r>
            <a:r>
              <a:rPr lang="fr-FR" sz="1100" u="none" strike="noStrike" dirty="0">
                <a:solidFill>
                  <a:srgbClr val="44536A"/>
                </a:solidFill>
                <a:effectLst/>
                <a:latin typeface="Century Gothic" panose="020B0502020202020204" pitchFamily="34" charset="0"/>
              </a:rPr>
              <a:t> propose la plupart des modèles de base d'</a:t>
            </a:r>
            <a:r>
              <a:rPr lang="fr-FR" sz="1100" u="none" strike="noStrike" dirty="0" err="1">
                <a:solidFill>
                  <a:srgbClr val="44536A"/>
                </a:solidFill>
                <a:effectLst/>
                <a:latin typeface="Century Gothic" panose="020B0502020202020204" pitchFamily="34" charset="0"/>
              </a:rPr>
              <a:t>OpenAI</a:t>
            </a:r>
            <a:r>
              <a:rPr lang="fr-FR" sz="1100" u="none" strike="noStrike" dirty="0">
                <a:solidFill>
                  <a:srgbClr val="44536A"/>
                </a:solidFill>
                <a:effectLst/>
                <a:latin typeface="Century Gothic" panose="020B0502020202020204" pitchFamily="34" charset="0"/>
              </a:rPr>
              <a:t>, permettant aux clients de consommer rapidement des moteurs tels que gpt-35-turbo.</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7" name="Rectangle 26">
            <a:extLst>
              <a:ext uri="{FF2B5EF4-FFF2-40B4-BE49-F238E27FC236}">
                <a16:creationId xmlns:a16="http://schemas.microsoft.com/office/drawing/2014/main" id="{9E8B8783-2553-BCB0-4523-12B01EF6EE1F}"/>
              </a:ext>
            </a:extLst>
          </p:cNvPr>
          <p:cNvSpPr/>
          <p:nvPr/>
        </p:nvSpPr>
        <p:spPr>
          <a:xfrm>
            <a:off x="3019865" y="3429000"/>
            <a:ext cx="651803" cy="141973"/>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23BFF85A-F843-5066-F122-F0CC57D76BF0}"/>
              </a:ext>
            </a:extLst>
          </p:cNvPr>
          <p:cNvSpPr/>
          <p:nvPr/>
        </p:nvSpPr>
        <p:spPr>
          <a:xfrm>
            <a:off x="3464405" y="3570973"/>
            <a:ext cx="651803" cy="685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0AC3D915-E074-881D-4359-106E97D07C92}"/>
              </a:ext>
            </a:extLst>
          </p:cNvPr>
          <p:cNvSpPr/>
          <p:nvPr/>
        </p:nvSpPr>
        <p:spPr>
          <a:xfrm>
            <a:off x="1869023" y="4195972"/>
            <a:ext cx="1784331" cy="2634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AD9900E5-C7DF-225B-7FC5-C9D35EE2679B}"/>
              </a:ext>
            </a:extLst>
          </p:cNvPr>
          <p:cNvSpPr/>
          <p:nvPr/>
        </p:nvSpPr>
        <p:spPr>
          <a:xfrm>
            <a:off x="1988925" y="3545802"/>
            <a:ext cx="121371" cy="6501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F25C66E9-151D-2FDB-8BE7-4292AD68D00D}"/>
              </a:ext>
            </a:extLst>
          </p:cNvPr>
          <p:cNvSpPr/>
          <p:nvPr/>
        </p:nvSpPr>
        <p:spPr>
          <a:xfrm>
            <a:off x="2007240" y="3403829"/>
            <a:ext cx="635777" cy="141973"/>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849E6161-3430-207D-7787-23DDFDF3CCD6}"/>
              </a:ext>
            </a:extLst>
          </p:cNvPr>
          <p:cNvSpPr/>
          <p:nvPr/>
        </p:nvSpPr>
        <p:spPr>
          <a:xfrm>
            <a:off x="2463345" y="3345428"/>
            <a:ext cx="635777" cy="141973"/>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9AE049C1-1CBE-3EFB-EB24-789BEBAAD028}"/>
              </a:ext>
            </a:extLst>
          </p:cNvPr>
          <p:cNvSpPr/>
          <p:nvPr/>
        </p:nvSpPr>
        <p:spPr>
          <a:xfrm rot="2114851">
            <a:off x="2132398" y="3524900"/>
            <a:ext cx="121371" cy="471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23FFA96A-C01A-400B-9844-121B8F1F279F}"/>
              </a:ext>
            </a:extLst>
          </p:cNvPr>
          <p:cNvSpPr/>
          <p:nvPr/>
        </p:nvSpPr>
        <p:spPr>
          <a:xfrm rot="18657031">
            <a:off x="3373296" y="3534089"/>
            <a:ext cx="121371" cy="471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DAA0D1F7-62DF-2821-D6AA-56C0C300A3C3}"/>
              </a:ext>
            </a:extLst>
          </p:cNvPr>
          <p:cNvSpPr/>
          <p:nvPr/>
        </p:nvSpPr>
        <p:spPr>
          <a:xfrm>
            <a:off x="3343034" y="3574314"/>
            <a:ext cx="121371" cy="2374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84D82433-58EB-C0E4-A538-51763430E4AB}"/>
              </a:ext>
            </a:extLst>
          </p:cNvPr>
          <p:cNvSpPr/>
          <p:nvPr/>
        </p:nvSpPr>
        <p:spPr>
          <a:xfrm>
            <a:off x="2108794" y="3549509"/>
            <a:ext cx="139719" cy="2374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52DF8290-25F3-F3FA-A0D0-F5BBB860A626}"/>
              </a:ext>
            </a:extLst>
          </p:cNvPr>
          <p:cNvSpPr/>
          <p:nvPr/>
        </p:nvSpPr>
        <p:spPr>
          <a:xfrm rot="2439209">
            <a:off x="2831077" y="3455467"/>
            <a:ext cx="243582" cy="60510"/>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50A12042-432B-6881-435D-F4463504C36C}"/>
              </a:ext>
            </a:extLst>
          </p:cNvPr>
          <p:cNvSpPr/>
          <p:nvPr/>
        </p:nvSpPr>
        <p:spPr>
          <a:xfrm rot="19813311">
            <a:off x="2588758" y="3436401"/>
            <a:ext cx="243582" cy="60510"/>
          </a:xfrm>
          <a:prstGeom prst="rect">
            <a:avLst/>
          </a:prstGeom>
          <a:solidFill>
            <a:srgbClr val="F9F0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134D0665-78F7-63B7-39BE-A742F235D316}"/>
              </a:ext>
            </a:extLst>
          </p:cNvPr>
          <p:cNvSpPr/>
          <p:nvPr/>
        </p:nvSpPr>
        <p:spPr>
          <a:xfrm rot="5400000">
            <a:off x="3178367" y="3480588"/>
            <a:ext cx="109198" cy="291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4BDD0954-6BA5-1101-541D-9C291B2E2BE3}"/>
              </a:ext>
            </a:extLst>
          </p:cNvPr>
          <p:cNvSpPr/>
          <p:nvPr/>
        </p:nvSpPr>
        <p:spPr>
          <a:xfrm rot="5400000">
            <a:off x="2343447" y="3456770"/>
            <a:ext cx="109198" cy="291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975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C9FA0-AB51-4C2A-28B0-52CB95937C2B}"/>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D20CAD8-B7F4-788E-098A-C257E4781301}"/>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5" name="Image 4" descr="Une image contenant texte, capture d’écran, logo, cercle&#10;&#10;Description générée automatiquement">
            <a:extLst>
              <a:ext uri="{FF2B5EF4-FFF2-40B4-BE49-F238E27FC236}">
                <a16:creationId xmlns:a16="http://schemas.microsoft.com/office/drawing/2014/main" id="{F6076DE2-E254-6AD9-7891-6ECDA063B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3967"/>
            <a:ext cx="12192000" cy="5229668"/>
          </a:xfrm>
          <a:prstGeom prst="rect">
            <a:avLst/>
          </a:prstGeom>
        </p:spPr>
      </p:pic>
    </p:spTree>
    <p:extLst>
      <p:ext uri="{BB962C8B-B14F-4D97-AF65-F5344CB8AC3E}">
        <p14:creationId xmlns:p14="http://schemas.microsoft.com/office/powerpoint/2010/main" val="224711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7B1866-E4B8-5B22-CE42-30FBB3383438}"/>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DBAE7531-B488-FD2F-0C2F-6322720B856F}"/>
              </a:ext>
            </a:extLst>
          </p:cNvPr>
          <p:cNvGrpSpPr/>
          <p:nvPr/>
        </p:nvGrpSpPr>
        <p:grpSpPr>
          <a:xfrm>
            <a:off x="1186469" y="1690688"/>
            <a:ext cx="9342611" cy="4654356"/>
            <a:chOff x="1282004" y="1517419"/>
            <a:chExt cx="9342611" cy="4654356"/>
          </a:xfrm>
        </p:grpSpPr>
        <p:grpSp>
          <p:nvGrpSpPr>
            <p:cNvPr id="18" name="Groupe 17">
              <a:extLst>
                <a:ext uri="{FF2B5EF4-FFF2-40B4-BE49-F238E27FC236}">
                  <a16:creationId xmlns:a16="http://schemas.microsoft.com/office/drawing/2014/main" id="{CC7A453D-E59B-A8E3-2CF1-06ACA26BF14E}"/>
                </a:ext>
              </a:extLst>
            </p:cNvPr>
            <p:cNvGrpSpPr/>
            <p:nvPr/>
          </p:nvGrpSpPr>
          <p:grpSpPr>
            <a:xfrm>
              <a:off x="1282004" y="1517419"/>
              <a:ext cx="9342611" cy="4654356"/>
              <a:chOff x="1282004" y="1517419"/>
              <a:chExt cx="9342611" cy="4654356"/>
            </a:xfrm>
          </p:grpSpPr>
          <p:sp>
            <p:nvSpPr>
              <p:cNvPr id="37" name="Rectangle: Rounded Corners 36">
                <a:extLst>
                  <a:ext uri="{FF2B5EF4-FFF2-40B4-BE49-F238E27FC236}">
                    <a16:creationId xmlns:a16="http://schemas.microsoft.com/office/drawing/2014/main" id="{FD29F582-7E80-1ED9-FD68-791014BA3B21}"/>
                  </a:ext>
                </a:extLst>
              </p:cNvPr>
              <p:cNvSpPr/>
              <p:nvPr/>
            </p:nvSpPr>
            <p:spPr>
              <a:xfrm>
                <a:off x="1923068" y="1517419"/>
                <a:ext cx="8701547" cy="46543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DBE19DC7-4C33-DC3D-4A5F-48F754E89619}"/>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grpSp>
        <p:grpSp>
          <p:nvGrpSpPr>
            <p:cNvPr id="17" name="Groupe 16">
              <a:extLst>
                <a:ext uri="{FF2B5EF4-FFF2-40B4-BE49-F238E27FC236}">
                  <a16:creationId xmlns:a16="http://schemas.microsoft.com/office/drawing/2014/main" id="{A4B0CC71-1A4D-18D9-DCE3-47E825C2CBC4}"/>
                </a:ext>
              </a:extLst>
            </p:cNvPr>
            <p:cNvGrpSpPr/>
            <p:nvPr/>
          </p:nvGrpSpPr>
          <p:grpSpPr>
            <a:xfrm>
              <a:off x="2265015" y="2449059"/>
              <a:ext cx="8359600" cy="3432784"/>
              <a:chOff x="2265015" y="2449059"/>
              <a:chExt cx="8359600" cy="3432784"/>
            </a:xfrm>
          </p:grpSpPr>
          <p:sp>
            <p:nvSpPr>
              <p:cNvPr id="3" name="Rectangle: Rounded Corners 2">
                <a:extLst>
                  <a:ext uri="{FF2B5EF4-FFF2-40B4-BE49-F238E27FC236}">
                    <a16:creationId xmlns:a16="http://schemas.microsoft.com/office/drawing/2014/main" id="{B8149D74-FFB7-3E8F-DE99-F6E1FC3B7439}"/>
                  </a:ext>
                </a:extLst>
              </p:cNvPr>
              <p:cNvSpPr/>
              <p:nvPr/>
            </p:nvSpPr>
            <p:spPr>
              <a:xfrm>
                <a:off x="2265015" y="2449059"/>
                <a:ext cx="8359600" cy="343278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49B6E685-58F9-5EB6-89C8-D8A497DCF3E3}"/>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4" name="ZoneTexte 3">
            <a:extLst>
              <a:ext uri="{FF2B5EF4-FFF2-40B4-BE49-F238E27FC236}">
                <a16:creationId xmlns:a16="http://schemas.microsoft.com/office/drawing/2014/main" id="{AAD9307B-F0B6-013B-E5AE-FF930CA3C81B}"/>
              </a:ext>
            </a:extLst>
          </p:cNvPr>
          <p:cNvSpPr txBox="1"/>
          <p:nvPr/>
        </p:nvSpPr>
        <p:spPr>
          <a:xfrm>
            <a:off x="2320129" y="1861232"/>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sp>
        <p:nvSpPr>
          <p:cNvPr id="5" name="Rectangle 4">
            <a:extLst>
              <a:ext uri="{FF2B5EF4-FFF2-40B4-BE49-F238E27FC236}">
                <a16:creationId xmlns:a16="http://schemas.microsoft.com/office/drawing/2014/main" id="{452925E9-ABB5-D81D-E806-57F83C8403AB}"/>
              </a:ext>
            </a:extLst>
          </p:cNvPr>
          <p:cNvSpPr>
            <a:spLocks/>
          </p:cNvSpPr>
          <p:nvPr/>
        </p:nvSpPr>
        <p:spPr>
          <a:xfrm>
            <a:off x="5753559" y="2739662"/>
            <a:ext cx="1620000" cy="982224"/>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lang="fr-FR" sz="2000" b="1" dirty="0">
                <a:solidFill>
                  <a:srgbClr val="44546A"/>
                </a:solidFill>
                <a:latin typeface="Century Gothic" panose="020F0302020204030204"/>
              </a:rPr>
              <a:t>Législations</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pic>
        <p:nvPicPr>
          <p:cNvPr id="10" name="Image 9">
            <a:extLst>
              <a:ext uri="{FF2B5EF4-FFF2-40B4-BE49-F238E27FC236}">
                <a16:creationId xmlns:a16="http://schemas.microsoft.com/office/drawing/2014/main" id="{10281BCC-BFD6-85F9-8102-CA0DFDB94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382067" y="4338051"/>
            <a:ext cx="562478" cy="360000"/>
          </a:xfrm>
          <a:prstGeom prst="rect">
            <a:avLst/>
          </a:prstGeom>
        </p:spPr>
      </p:pic>
      <p:sp>
        <p:nvSpPr>
          <p:cNvPr id="12" name="Rectangle 11">
            <a:extLst>
              <a:ext uri="{FF2B5EF4-FFF2-40B4-BE49-F238E27FC236}">
                <a16:creationId xmlns:a16="http://schemas.microsoft.com/office/drawing/2014/main" id="{F7C94920-6CA5-BBD8-DCAC-9B875EED1525}"/>
              </a:ext>
            </a:extLst>
          </p:cNvPr>
          <p:cNvSpPr/>
          <p:nvPr/>
        </p:nvSpPr>
        <p:spPr>
          <a:xfrm>
            <a:off x="3063653" y="3341065"/>
            <a:ext cx="6592724" cy="3236142"/>
          </a:xfrm>
          <a:prstGeom prst="rect">
            <a:avLst/>
          </a:prstGeom>
        </p:spPr>
        <p:txBody>
          <a:bodyPr wrap="square">
            <a:spAutoFit/>
          </a:bodyPr>
          <a:lstStyle/>
          <a:p>
            <a:pPr algn="l"/>
            <a:r>
              <a:rPr lang="fr-FR" sz="1100" b="1" i="0" u="none" strike="noStrike" dirty="0">
                <a:solidFill>
                  <a:srgbClr val="44536A"/>
                </a:solidFill>
                <a:effectLst/>
              </a:rPr>
              <a:t>Règlement Général sur la Protection des Données (RGPD)</a:t>
            </a:r>
          </a:p>
          <a:p>
            <a:pPr algn="l">
              <a:buFont typeface="Arial" panose="020B0604020202020204" pitchFamily="34" charset="0"/>
              <a:buChar char="•"/>
            </a:pPr>
            <a:r>
              <a:rPr lang="fr-FR" sz="1100" b="1" i="0" u="none" strike="noStrike" dirty="0">
                <a:solidFill>
                  <a:srgbClr val="44536A"/>
                </a:solidFill>
                <a:effectLst/>
              </a:rPr>
              <a:t>Date clé</a:t>
            </a:r>
            <a:r>
              <a:rPr lang="fr-FR" sz="1100" b="0" i="0" u="none" strike="noStrike" dirty="0">
                <a:solidFill>
                  <a:srgbClr val="44536A"/>
                </a:solidFill>
                <a:effectLst/>
              </a:rPr>
              <a:t> : Entré en vigueur le 25 mai 2018.</a:t>
            </a:r>
          </a:p>
          <a:p>
            <a:pPr algn="l">
              <a:buFont typeface="Arial" panose="020B0604020202020204" pitchFamily="34" charset="0"/>
              <a:buChar char="•"/>
            </a:pPr>
            <a:r>
              <a:rPr lang="fr-FR" sz="1100" b="1" i="0" u="none" strike="noStrike" dirty="0">
                <a:solidFill>
                  <a:srgbClr val="44536A"/>
                </a:solidFill>
                <a:effectLst/>
              </a:rPr>
              <a:t>Principes</a:t>
            </a:r>
            <a:r>
              <a:rPr lang="fr-FR" sz="1100" b="0" i="0" u="none" strike="noStrike" dirty="0">
                <a:solidFill>
                  <a:srgbClr val="44536A"/>
                </a:solidFill>
                <a:effectLst/>
              </a:rPr>
              <a:t> : Impose des règles strictes sur le traitement des données personnelles, incluant le consentement et le droit à l'oubli.</a:t>
            </a:r>
          </a:p>
          <a:p>
            <a:pPr algn="l">
              <a:buFont typeface="Arial" panose="020B0604020202020204" pitchFamily="34" charset="0"/>
              <a:buChar char="•"/>
            </a:pPr>
            <a:r>
              <a:rPr lang="fr-FR" sz="1100" b="1" i="0" u="none" strike="noStrike" dirty="0">
                <a:solidFill>
                  <a:srgbClr val="44536A"/>
                </a:solidFill>
                <a:effectLst/>
              </a:rPr>
              <a:t>Nouveautés</a:t>
            </a:r>
            <a:r>
              <a:rPr lang="fr-FR" sz="1100" b="0" i="0" u="none" strike="noStrike" dirty="0">
                <a:solidFill>
                  <a:srgbClr val="44536A"/>
                </a:solidFill>
                <a:effectLst/>
              </a:rPr>
              <a:t> : Renforce les droits individuels sur les données personnelles et introduit des sanctions significatives pour les violations.</a:t>
            </a:r>
          </a:p>
          <a:p>
            <a:pPr algn="l"/>
            <a:endParaRPr lang="fr-FR" sz="1100" b="1" i="0" u="none" strike="noStrike" dirty="0">
              <a:solidFill>
                <a:srgbClr val="44536A"/>
              </a:solidFill>
              <a:effectLst/>
            </a:endParaRPr>
          </a:p>
          <a:p>
            <a:pPr marR="0" lvl="0" defTabSz="914400" rtl="0" eaLnBrk="1" fontAlgn="auto" latinLnBrk="0" hangingPunct="1">
              <a:lnSpc>
                <a:spcPct val="150000"/>
              </a:lnSpc>
              <a:spcBef>
                <a:spcPts val="0"/>
              </a:spcBef>
              <a:spcAft>
                <a:spcPts val="0"/>
              </a:spcAft>
              <a:buClrTx/>
              <a:buSzTx/>
              <a:tabLst/>
              <a:defRPr/>
            </a:pPr>
            <a:endParaRPr lang="fr-FR" sz="1100" b="1" dirty="0">
              <a:solidFill>
                <a:srgbClr val="44536A"/>
              </a:solidFill>
            </a:endParaRPr>
          </a:p>
          <a:p>
            <a:pPr marR="0" lvl="0" defTabSz="914400" rtl="0" eaLnBrk="1" fontAlgn="auto" latinLnBrk="0" hangingPunct="1">
              <a:lnSpc>
                <a:spcPct val="150000"/>
              </a:lnSpc>
              <a:spcBef>
                <a:spcPts val="0"/>
              </a:spcBef>
              <a:spcAft>
                <a:spcPts val="0"/>
              </a:spcAft>
              <a:buClrTx/>
              <a:buSzTx/>
              <a:tabLst/>
              <a:defRPr/>
            </a:pPr>
            <a:r>
              <a:rPr lang="fr-FR" sz="1100" b="1" i="0" u="none" strike="noStrike" dirty="0">
                <a:solidFill>
                  <a:srgbClr val="44536A"/>
                </a:solidFill>
                <a:effectLst/>
              </a:rPr>
              <a:t>Règlement sur l'Intelligence Artificielle de l'UE (AI </a:t>
            </a:r>
            <a:r>
              <a:rPr lang="fr-FR" sz="1100" b="1" i="0" u="none" strike="noStrike" dirty="0" err="1">
                <a:solidFill>
                  <a:srgbClr val="44536A"/>
                </a:solidFill>
                <a:effectLst/>
              </a:rPr>
              <a:t>Act</a:t>
            </a:r>
            <a:r>
              <a:rPr lang="fr-FR" sz="1100" b="1" i="0" u="none" strike="noStrike" dirty="0">
                <a:solidFill>
                  <a:srgbClr val="44536A"/>
                </a:solidFill>
                <a:effectLst/>
              </a:rPr>
              <a:t>)</a:t>
            </a:r>
          </a:p>
          <a:p>
            <a:pPr algn="l">
              <a:buFont typeface="Arial" panose="020B0604020202020204" pitchFamily="34" charset="0"/>
              <a:buChar char="•"/>
            </a:pPr>
            <a:r>
              <a:rPr lang="fr-FR" sz="1100" b="1" i="0" u="none" strike="noStrike" dirty="0">
                <a:solidFill>
                  <a:srgbClr val="44536A"/>
                </a:solidFill>
                <a:effectLst/>
              </a:rPr>
              <a:t>Date clé</a:t>
            </a:r>
            <a:r>
              <a:rPr lang="fr-FR" sz="1100" b="0" i="0" u="none" strike="noStrike" dirty="0">
                <a:solidFill>
                  <a:srgbClr val="44536A"/>
                </a:solidFill>
                <a:effectLst/>
              </a:rPr>
              <a:t> : Proposition présentée en avril 2021.</a:t>
            </a:r>
          </a:p>
          <a:p>
            <a:pPr algn="l">
              <a:buFont typeface="Arial" panose="020B0604020202020204" pitchFamily="34" charset="0"/>
              <a:buChar char="•"/>
            </a:pPr>
            <a:r>
              <a:rPr lang="fr-FR" sz="1100" b="1" i="0" u="none" strike="noStrike" dirty="0">
                <a:solidFill>
                  <a:srgbClr val="44536A"/>
                </a:solidFill>
                <a:effectLst/>
              </a:rPr>
              <a:t>Principes</a:t>
            </a:r>
            <a:r>
              <a:rPr lang="fr-FR" sz="1100" b="0" i="0" u="none" strike="noStrike" dirty="0">
                <a:solidFill>
                  <a:srgbClr val="44536A"/>
                </a:solidFill>
                <a:effectLst/>
              </a:rPr>
              <a:t> : Classe les systèmes d'IA selon quatre niveaux de risque et établit des exigences proportionnelles au niveau de risque.</a:t>
            </a:r>
          </a:p>
          <a:p>
            <a:pPr algn="l">
              <a:buFont typeface="Arial" panose="020B0604020202020204" pitchFamily="34" charset="0"/>
              <a:buChar char="•"/>
            </a:pPr>
            <a:r>
              <a:rPr lang="fr-FR" sz="1100" b="1" i="0" u="none" strike="noStrike" dirty="0">
                <a:solidFill>
                  <a:srgbClr val="44536A"/>
                </a:solidFill>
                <a:effectLst/>
              </a:rPr>
              <a:t>Nouveautés</a:t>
            </a:r>
            <a:r>
              <a:rPr lang="fr-FR" sz="1100" b="0" i="0" u="none" strike="noStrike" dirty="0">
                <a:solidFill>
                  <a:srgbClr val="44536A"/>
                </a:solidFill>
                <a:effectLst/>
              </a:rPr>
              <a:t> : Première tentative majeure de régulation exhaustive de l'IA, introduisant des exigences pour les systèmes d'IA à haut risque.</a:t>
            </a:r>
          </a:p>
          <a:p>
            <a:pPr marR="0" lvl="0" algn="l" defTabSz="914400" rtl="0" eaLnBrk="1" fontAlgn="auto" latinLnBrk="0" hangingPunct="1">
              <a:lnSpc>
                <a:spcPct val="150000"/>
              </a:lnSpc>
              <a:spcBef>
                <a:spcPts val="0"/>
              </a:spcBef>
              <a:spcAft>
                <a:spcPts val="0"/>
              </a:spcAft>
              <a:buClrTx/>
              <a:buSzTx/>
              <a:tabLst/>
              <a:defRPr/>
            </a:pPr>
            <a:endParaRPr lang="fr-FR" sz="1400" b="1" dirty="0">
              <a:solidFill>
                <a:srgbClr val="44536A"/>
              </a:solidFill>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073765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D03C2-DB37-042B-67E0-D3A5D0597218}"/>
            </a:ext>
          </a:extLst>
        </p:cNvPr>
        <p:cNvGrpSpPr/>
        <p:nvPr/>
      </p:nvGrpSpPr>
      <p:grpSpPr>
        <a:xfrm>
          <a:off x="0" y="0"/>
          <a:ext cx="0" cy="0"/>
          <a:chOff x="0" y="0"/>
          <a:chExt cx="0" cy="0"/>
        </a:xfrm>
      </p:grpSpPr>
      <p:sp>
        <p:nvSpPr>
          <p:cNvPr id="7" name="Rectangle: Rounded Corners 36">
            <a:extLst>
              <a:ext uri="{FF2B5EF4-FFF2-40B4-BE49-F238E27FC236}">
                <a16:creationId xmlns:a16="http://schemas.microsoft.com/office/drawing/2014/main" id="{B44D3533-D84B-F4BC-B2A4-40C773223CD5}"/>
              </a:ext>
            </a:extLst>
          </p:cNvPr>
          <p:cNvSpPr/>
          <p:nvPr/>
        </p:nvSpPr>
        <p:spPr>
          <a:xfrm>
            <a:off x="411720" y="3656958"/>
            <a:ext cx="2767397" cy="246221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9" name="Title 1">
            <a:extLst>
              <a:ext uri="{FF2B5EF4-FFF2-40B4-BE49-F238E27FC236}">
                <a16:creationId xmlns:a16="http://schemas.microsoft.com/office/drawing/2014/main" id="{3B54CD6E-088E-41ED-D70C-A888BCC8D5BE}"/>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BB960DB7-2C7D-532D-D425-0F582CE89E79}"/>
              </a:ext>
            </a:extLst>
          </p:cNvPr>
          <p:cNvGrpSpPr/>
          <p:nvPr/>
        </p:nvGrpSpPr>
        <p:grpSpPr>
          <a:xfrm>
            <a:off x="1186469" y="1690688"/>
            <a:ext cx="9342611" cy="1757869"/>
            <a:chOff x="1282004" y="1517419"/>
            <a:chExt cx="9342611" cy="1757869"/>
          </a:xfrm>
        </p:grpSpPr>
        <p:grpSp>
          <p:nvGrpSpPr>
            <p:cNvPr id="18" name="Groupe 17">
              <a:extLst>
                <a:ext uri="{FF2B5EF4-FFF2-40B4-BE49-F238E27FC236}">
                  <a16:creationId xmlns:a16="http://schemas.microsoft.com/office/drawing/2014/main" id="{03FD6EDC-63D4-7EF4-6D5B-A0869513590E}"/>
                </a:ext>
              </a:extLst>
            </p:cNvPr>
            <p:cNvGrpSpPr/>
            <p:nvPr/>
          </p:nvGrpSpPr>
          <p:grpSpPr>
            <a:xfrm>
              <a:off x="1282004" y="1517419"/>
              <a:ext cx="9342611" cy="1357759"/>
              <a:chOff x="1282004" y="1517419"/>
              <a:chExt cx="9342611" cy="1357759"/>
            </a:xfrm>
          </p:grpSpPr>
          <p:sp>
            <p:nvSpPr>
              <p:cNvPr id="37" name="Rectangle: Rounded Corners 36">
                <a:extLst>
                  <a:ext uri="{FF2B5EF4-FFF2-40B4-BE49-F238E27FC236}">
                    <a16:creationId xmlns:a16="http://schemas.microsoft.com/office/drawing/2014/main" id="{976831C1-2A78-CEB3-6964-821D45C00756}"/>
                  </a:ext>
                </a:extLst>
              </p:cNvPr>
              <p:cNvSpPr/>
              <p:nvPr/>
            </p:nvSpPr>
            <p:spPr>
              <a:xfrm>
                <a:off x="1923068" y="1517419"/>
                <a:ext cx="8701547" cy="1357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142E9B00-76F8-A351-8875-8F5E1C3E3BB0}"/>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grpSp>
        <p:grpSp>
          <p:nvGrpSpPr>
            <p:cNvPr id="17" name="Groupe 16">
              <a:extLst>
                <a:ext uri="{FF2B5EF4-FFF2-40B4-BE49-F238E27FC236}">
                  <a16:creationId xmlns:a16="http://schemas.microsoft.com/office/drawing/2014/main" id="{942F89C9-83DC-B076-D64C-D92A10D99A72}"/>
                </a:ext>
              </a:extLst>
            </p:cNvPr>
            <p:cNvGrpSpPr/>
            <p:nvPr/>
          </p:nvGrpSpPr>
          <p:grpSpPr>
            <a:xfrm>
              <a:off x="2265015" y="1845102"/>
              <a:ext cx="8359600" cy="1430186"/>
              <a:chOff x="2265015" y="1845102"/>
              <a:chExt cx="8359600" cy="1430186"/>
            </a:xfrm>
          </p:grpSpPr>
          <p:sp>
            <p:nvSpPr>
              <p:cNvPr id="3" name="Rectangle: Rounded Corners 2">
                <a:extLst>
                  <a:ext uri="{FF2B5EF4-FFF2-40B4-BE49-F238E27FC236}">
                    <a16:creationId xmlns:a16="http://schemas.microsoft.com/office/drawing/2014/main" id="{9DF8017A-81E2-3837-C329-3295AE1A384A}"/>
                  </a:ext>
                </a:extLst>
              </p:cNvPr>
              <p:cNvSpPr/>
              <p:nvPr/>
            </p:nvSpPr>
            <p:spPr>
              <a:xfrm>
                <a:off x="2265015" y="1845102"/>
                <a:ext cx="8359600" cy="7162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4AF98DAF-EAF6-3DEC-573D-CAF15BA74697}"/>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5" name="Rectangle 4">
            <a:extLst>
              <a:ext uri="{FF2B5EF4-FFF2-40B4-BE49-F238E27FC236}">
                <a16:creationId xmlns:a16="http://schemas.microsoft.com/office/drawing/2014/main" id="{681BC429-A69E-9CC0-296F-A8C20F0C4E16}"/>
              </a:ext>
            </a:extLst>
          </p:cNvPr>
          <p:cNvSpPr>
            <a:spLocks/>
          </p:cNvSpPr>
          <p:nvPr/>
        </p:nvSpPr>
        <p:spPr>
          <a:xfrm>
            <a:off x="5764710" y="2126678"/>
            <a:ext cx="1620000" cy="494431"/>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EU AI </a:t>
            </a:r>
            <a:r>
              <a:rPr kumimoji="0" lang="fr-FR" sz="2000" b="1" i="0" u="none" strike="noStrike" kern="1200" cap="none" spc="0" normalizeH="0" baseline="0" noProof="0" dirty="0" err="1">
                <a:ln>
                  <a:noFill/>
                </a:ln>
                <a:solidFill>
                  <a:srgbClr val="44546A"/>
                </a:solidFill>
                <a:effectLst/>
                <a:uLnTx/>
                <a:uFillTx/>
                <a:latin typeface="Century Gothic" panose="020F0302020204030204"/>
                <a:ea typeface="+mn-ea"/>
                <a:cs typeface="+mn-cs"/>
              </a:rPr>
              <a:t>Act</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pic>
        <p:nvPicPr>
          <p:cNvPr id="10" name="Image 9">
            <a:extLst>
              <a:ext uri="{FF2B5EF4-FFF2-40B4-BE49-F238E27FC236}">
                <a16:creationId xmlns:a16="http://schemas.microsoft.com/office/drawing/2014/main" id="{FAF924B2-8CB1-BC53-3CEC-E92E9908B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380085" y="2189567"/>
            <a:ext cx="562478" cy="360000"/>
          </a:xfrm>
          <a:prstGeom prst="rect">
            <a:avLst/>
          </a:prstGeom>
        </p:spPr>
      </p:pic>
      <p:sp>
        <p:nvSpPr>
          <p:cNvPr id="22" name="Rectangle 21">
            <a:extLst>
              <a:ext uri="{FF2B5EF4-FFF2-40B4-BE49-F238E27FC236}">
                <a16:creationId xmlns:a16="http://schemas.microsoft.com/office/drawing/2014/main" id="{C5BEBA7D-AEF0-7962-B116-3A46B71B4D6D}"/>
              </a:ext>
            </a:extLst>
          </p:cNvPr>
          <p:cNvSpPr/>
          <p:nvPr/>
        </p:nvSpPr>
        <p:spPr>
          <a:xfrm>
            <a:off x="615376" y="3886513"/>
            <a:ext cx="2362270" cy="1938992"/>
          </a:xfrm>
          <a:prstGeom prst="rect">
            <a:avLst/>
          </a:prstGeom>
        </p:spPr>
        <p:txBody>
          <a:bodyPr wrap="square">
            <a:spAutoFit/>
          </a:bodyPr>
          <a:lstStyle/>
          <a:p>
            <a:pPr algn="just"/>
            <a:r>
              <a:rPr lang="fr-FR" sz="1000" b="1" i="0" u="none" strike="noStrike" dirty="0">
                <a:solidFill>
                  <a:srgbClr val="44536A"/>
                </a:solidFill>
                <a:effectLst/>
              </a:rPr>
              <a:t>Risque Minimal ou Nul</a:t>
            </a:r>
            <a:r>
              <a:rPr lang="fr-FR" sz="1000" b="0" i="0" u="none" strike="noStrike" dirty="0">
                <a:solidFill>
                  <a:srgbClr val="44536A"/>
                </a:solidFill>
                <a:effectLst/>
              </a:rPr>
              <a:t> : La majorité des applications d'IA sont considérées comme étant de faible ou sans risque, et sont soumises à peu ou pas de réglementation. </a:t>
            </a:r>
          </a:p>
          <a:p>
            <a:pPr algn="just"/>
            <a:r>
              <a:rPr lang="fr-FR" sz="1000" b="0" i="0" u="none" strike="noStrike" dirty="0">
                <a:solidFill>
                  <a:srgbClr val="44536A"/>
                </a:solidFill>
                <a:effectLst/>
              </a:rPr>
              <a:t>Cela peut inclure des jeux vidéo ou des filtres de spam pour les emails, où l'IA a un impact minimal sur les droits ou la sécurité des utilisateurs.</a:t>
            </a:r>
          </a:p>
          <a:p>
            <a:pPr algn="just"/>
            <a:endParaRPr kumimoji="0" lang="id-ID" sz="1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08504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C7427-E5B2-D07D-9ECC-302810B8B5AF}"/>
            </a:ext>
          </a:extLst>
        </p:cNvPr>
        <p:cNvGrpSpPr/>
        <p:nvPr/>
      </p:nvGrpSpPr>
      <p:grpSpPr>
        <a:xfrm>
          <a:off x="0" y="0"/>
          <a:ext cx="0" cy="0"/>
          <a:chOff x="0" y="0"/>
          <a:chExt cx="0" cy="0"/>
        </a:xfrm>
      </p:grpSpPr>
      <p:sp>
        <p:nvSpPr>
          <p:cNvPr id="7" name="Rectangle: Rounded Corners 36">
            <a:extLst>
              <a:ext uri="{FF2B5EF4-FFF2-40B4-BE49-F238E27FC236}">
                <a16:creationId xmlns:a16="http://schemas.microsoft.com/office/drawing/2014/main" id="{07E29FB1-5BF5-DC32-2E7F-2B9C8E191BDC}"/>
              </a:ext>
            </a:extLst>
          </p:cNvPr>
          <p:cNvSpPr/>
          <p:nvPr/>
        </p:nvSpPr>
        <p:spPr>
          <a:xfrm>
            <a:off x="411720" y="3656958"/>
            <a:ext cx="2767397" cy="246221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9" name="Title 1">
            <a:extLst>
              <a:ext uri="{FF2B5EF4-FFF2-40B4-BE49-F238E27FC236}">
                <a16:creationId xmlns:a16="http://schemas.microsoft.com/office/drawing/2014/main" id="{7328B115-AD31-8322-1BE5-67F160B172D7}"/>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FB7CD59B-B236-5ECB-7527-BC4070F6EF8A}"/>
              </a:ext>
            </a:extLst>
          </p:cNvPr>
          <p:cNvGrpSpPr/>
          <p:nvPr/>
        </p:nvGrpSpPr>
        <p:grpSpPr>
          <a:xfrm>
            <a:off x="1186469" y="1690688"/>
            <a:ext cx="9342611" cy="1757869"/>
            <a:chOff x="1282004" y="1517419"/>
            <a:chExt cx="9342611" cy="1757869"/>
          </a:xfrm>
        </p:grpSpPr>
        <p:grpSp>
          <p:nvGrpSpPr>
            <p:cNvPr id="18" name="Groupe 17">
              <a:extLst>
                <a:ext uri="{FF2B5EF4-FFF2-40B4-BE49-F238E27FC236}">
                  <a16:creationId xmlns:a16="http://schemas.microsoft.com/office/drawing/2014/main" id="{EEA16F51-70C0-CDF7-6FED-1083FE6F0977}"/>
                </a:ext>
              </a:extLst>
            </p:cNvPr>
            <p:cNvGrpSpPr/>
            <p:nvPr/>
          </p:nvGrpSpPr>
          <p:grpSpPr>
            <a:xfrm>
              <a:off x="1282004" y="1517419"/>
              <a:ext cx="9342611" cy="1357759"/>
              <a:chOff x="1282004" y="1517419"/>
              <a:chExt cx="9342611" cy="1357759"/>
            </a:xfrm>
          </p:grpSpPr>
          <p:sp>
            <p:nvSpPr>
              <p:cNvPr id="37" name="Rectangle: Rounded Corners 36">
                <a:extLst>
                  <a:ext uri="{FF2B5EF4-FFF2-40B4-BE49-F238E27FC236}">
                    <a16:creationId xmlns:a16="http://schemas.microsoft.com/office/drawing/2014/main" id="{5E715314-F7A2-BF0B-33A9-970AA71C17F2}"/>
                  </a:ext>
                </a:extLst>
              </p:cNvPr>
              <p:cNvSpPr/>
              <p:nvPr/>
            </p:nvSpPr>
            <p:spPr>
              <a:xfrm>
                <a:off x="1923068" y="1517419"/>
                <a:ext cx="8701547" cy="1357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D9260D65-32C7-4714-3AA3-14119D5A3D32}"/>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grpSp>
        <p:grpSp>
          <p:nvGrpSpPr>
            <p:cNvPr id="17" name="Groupe 16">
              <a:extLst>
                <a:ext uri="{FF2B5EF4-FFF2-40B4-BE49-F238E27FC236}">
                  <a16:creationId xmlns:a16="http://schemas.microsoft.com/office/drawing/2014/main" id="{4E88CD37-3621-C56C-A5BA-D7BDBC74489B}"/>
                </a:ext>
              </a:extLst>
            </p:cNvPr>
            <p:cNvGrpSpPr/>
            <p:nvPr/>
          </p:nvGrpSpPr>
          <p:grpSpPr>
            <a:xfrm>
              <a:off x="2265015" y="1845102"/>
              <a:ext cx="8359600" cy="1430186"/>
              <a:chOff x="2265015" y="1845102"/>
              <a:chExt cx="8359600" cy="1430186"/>
            </a:xfrm>
          </p:grpSpPr>
          <p:sp>
            <p:nvSpPr>
              <p:cNvPr id="3" name="Rectangle: Rounded Corners 2">
                <a:extLst>
                  <a:ext uri="{FF2B5EF4-FFF2-40B4-BE49-F238E27FC236}">
                    <a16:creationId xmlns:a16="http://schemas.microsoft.com/office/drawing/2014/main" id="{FF0BD07C-3F4F-6C6C-80FB-F9377433B307}"/>
                  </a:ext>
                </a:extLst>
              </p:cNvPr>
              <p:cNvSpPr/>
              <p:nvPr/>
            </p:nvSpPr>
            <p:spPr>
              <a:xfrm>
                <a:off x="2265015" y="1845102"/>
                <a:ext cx="8359600" cy="7162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8C0C9928-1005-A307-308D-28BE2D0763CF}"/>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5" name="Rectangle 4">
            <a:extLst>
              <a:ext uri="{FF2B5EF4-FFF2-40B4-BE49-F238E27FC236}">
                <a16:creationId xmlns:a16="http://schemas.microsoft.com/office/drawing/2014/main" id="{4B660522-D6B8-475D-2735-32F5903DBB44}"/>
              </a:ext>
            </a:extLst>
          </p:cNvPr>
          <p:cNvSpPr>
            <a:spLocks/>
          </p:cNvSpPr>
          <p:nvPr/>
        </p:nvSpPr>
        <p:spPr>
          <a:xfrm>
            <a:off x="5764710" y="2126678"/>
            <a:ext cx="1620000" cy="494431"/>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EU AI </a:t>
            </a:r>
            <a:r>
              <a:rPr kumimoji="0" lang="fr-FR" sz="2000" b="1" i="0" u="none" strike="noStrike" kern="1200" cap="none" spc="0" normalizeH="0" baseline="0" noProof="0" dirty="0" err="1">
                <a:ln>
                  <a:noFill/>
                </a:ln>
                <a:solidFill>
                  <a:srgbClr val="44546A"/>
                </a:solidFill>
                <a:effectLst/>
                <a:uLnTx/>
                <a:uFillTx/>
                <a:latin typeface="Century Gothic" panose="020F0302020204030204"/>
                <a:ea typeface="+mn-ea"/>
                <a:cs typeface="+mn-cs"/>
              </a:rPr>
              <a:t>Act</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pic>
        <p:nvPicPr>
          <p:cNvPr id="10" name="Image 9">
            <a:extLst>
              <a:ext uri="{FF2B5EF4-FFF2-40B4-BE49-F238E27FC236}">
                <a16:creationId xmlns:a16="http://schemas.microsoft.com/office/drawing/2014/main" id="{B0DCBA50-9B98-4E0C-D6F8-D436ECCCD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380085" y="2189567"/>
            <a:ext cx="562478" cy="360000"/>
          </a:xfrm>
          <a:prstGeom prst="rect">
            <a:avLst/>
          </a:prstGeom>
        </p:spPr>
      </p:pic>
      <p:sp>
        <p:nvSpPr>
          <p:cNvPr id="8" name="Rectangle: Rounded Corners 36">
            <a:extLst>
              <a:ext uri="{FF2B5EF4-FFF2-40B4-BE49-F238E27FC236}">
                <a16:creationId xmlns:a16="http://schemas.microsoft.com/office/drawing/2014/main" id="{CE196AE1-CAB3-21F6-C668-E599ED8B7693}"/>
              </a:ext>
            </a:extLst>
          </p:cNvPr>
          <p:cNvSpPr/>
          <p:nvPr/>
        </p:nvSpPr>
        <p:spPr>
          <a:xfrm>
            <a:off x="3372280" y="3671650"/>
            <a:ext cx="2767398" cy="2462213"/>
          </a:xfrm>
          <a:prstGeom prst="roundRect">
            <a:avLst/>
          </a:prstGeom>
          <a:solidFill>
            <a:srgbClr val="FFD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0" name="Rectangle 19">
            <a:extLst>
              <a:ext uri="{FF2B5EF4-FFF2-40B4-BE49-F238E27FC236}">
                <a16:creationId xmlns:a16="http://schemas.microsoft.com/office/drawing/2014/main" id="{72C0C880-9C44-3BA4-DB73-D03BDDC7297E}"/>
              </a:ext>
            </a:extLst>
          </p:cNvPr>
          <p:cNvSpPr/>
          <p:nvPr/>
        </p:nvSpPr>
        <p:spPr>
          <a:xfrm>
            <a:off x="3599450" y="3890083"/>
            <a:ext cx="2362270" cy="1785104"/>
          </a:xfrm>
          <a:prstGeom prst="rect">
            <a:avLst/>
          </a:prstGeom>
        </p:spPr>
        <p:txBody>
          <a:bodyPr wrap="square">
            <a:spAutoFit/>
          </a:bodyPr>
          <a:lstStyle/>
          <a:p>
            <a:pPr algn="just"/>
            <a:r>
              <a:rPr lang="fr-FR" sz="1000" b="1" i="0" u="none" strike="noStrike" dirty="0">
                <a:solidFill>
                  <a:srgbClr val="44536A"/>
                </a:solidFill>
                <a:effectLst/>
              </a:rPr>
              <a:t>Risque Limité</a:t>
            </a:r>
            <a:r>
              <a:rPr lang="fr-FR" sz="1000" b="0" i="0" u="none" strike="noStrike" dirty="0">
                <a:solidFill>
                  <a:srgbClr val="44536A"/>
                </a:solidFill>
                <a:effectLst/>
              </a:rPr>
              <a:t> : Cette catégorie concerne les applications d'IA où il existe un certain risque pour les droits ou la sécurité des personnes, mais où le risque est modéré. Un exemple serait les systèmes de </a:t>
            </a:r>
            <a:r>
              <a:rPr lang="fr-FR" sz="1000" b="0" i="0" u="none" strike="noStrike" dirty="0" err="1">
                <a:solidFill>
                  <a:srgbClr val="44536A"/>
                </a:solidFill>
                <a:effectLst/>
              </a:rPr>
              <a:t>chatbots</a:t>
            </a:r>
            <a:r>
              <a:rPr lang="fr-FR" sz="1000" b="0" i="0" u="none" strike="noStrike" dirty="0">
                <a:solidFill>
                  <a:srgbClr val="44536A"/>
                </a:solidFill>
                <a:effectLst/>
              </a:rPr>
              <a:t>, où les utilisateurs devraient être informés qu'ils interagissent avec une machine et non avec un humain.</a:t>
            </a:r>
          </a:p>
          <a:p>
            <a:pPr algn="l"/>
            <a:endParaRPr kumimoji="0" lang="id-ID" sz="1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4" name="Rectangle 3">
            <a:extLst>
              <a:ext uri="{FF2B5EF4-FFF2-40B4-BE49-F238E27FC236}">
                <a16:creationId xmlns:a16="http://schemas.microsoft.com/office/drawing/2014/main" id="{32280D20-5645-E149-94EB-91FFB47711C0}"/>
              </a:ext>
            </a:extLst>
          </p:cNvPr>
          <p:cNvSpPr/>
          <p:nvPr/>
        </p:nvSpPr>
        <p:spPr>
          <a:xfrm>
            <a:off x="615376" y="3886513"/>
            <a:ext cx="2362270" cy="1938992"/>
          </a:xfrm>
          <a:prstGeom prst="rect">
            <a:avLst/>
          </a:prstGeom>
        </p:spPr>
        <p:txBody>
          <a:bodyPr wrap="square">
            <a:spAutoFit/>
          </a:bodyPr>
          <a:lstStyle/>
          <a:p>
            <a:pPr algn="just"/>
            <a:r>
              <a:rPr lang="fr-FR" sz="1000" b="1" i="0" u="none" strike="noStrike" dirty="0">
                <a:solidFill>
                  <a:srgbClr val="44536A"/>
                </a:solidFill>
                <a:effectLst/>
              </a:rPr>
              <a:t>Risque Minimal ou Nul</a:t>
            </a:r>
            <a:r>
              <a:rPr lang="fr-FR" sz="1000" b="0" i="0" u="none" strike="noStrike" dirty="0">
                <a:solidFill>
                  <a:srgbClr val="44536A"/>
                </a:solidFill>
                <a:effectLst/>
              </a:rPr>
              <a:t> : La majorité des applications d'IA sont considérées comme étant de faible ou sans risque, et sont soumises à peu ou pas de réglementation. </a:t>
            </a:r>
          </a:p>
          <a:p>
            <a:pPr algn="just"/>
            <a:r>
              <a:rPr lang="fr-FR" sz="1000" b="0" i="0" u="none" strike="noStrike" dirty="0">
                <a:solidFill>
                  <a:srgbClr val="44536A"/>
                </a:solidFill>
                <a:effectLst/>
              </a:rPr>
              <a:t>Cela peut inclure des jeux vidéo ou des filtres de spam pour les emails, où l'IA a un impact minimal sur les droits ou la sécurité des utilisateurs.</a:t>
            </a:r>
          </a:p>
          <a:p>
            <a:pPr algn="just"/>
            <a:endParaRPr kumimoji="0" lang="id-ID" sz="1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34133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F52BF-8C7E-81A1-171B-388204A66D6D}"/>
            </a:ext>
          </a:extLst>
        </p:cNvPr>
        <p:cNvGrpSpPr/>
        <p:nvPr/>
      </p:nvGrpSpPr>
      <p:grpSpPr>
        <a:xfrm>
          <a:off x="0" y="0"/>
          <a:ext cx="0" cy="0"/>
          <a:chOff x="0" y="0"/>
          <a:chExt cx="0" cy="0"/>
        </a:xfrm>
      </p:grpSpPr>
      <p:sp>
        <p:nvSpPr>
          <p:cNvPr id="7" name="Rectangle: Rounded Corners 36">
            <a:extLst>
              <a:ext uri="{FF2B5EF4-FFF2-40B4-BE49-F238E27FC236}">
                <a16:creationId xmlns:a16="http://schemas.microsoft.com/office/drawing/2014/main" id="{A32605FF-DDDE-E53C-1A31-6A2F1E26F864}"/>
              </a:ext>
            </a:extLst>
          </p:cNvPr>
          <p:cNvSpPr/>
          <p:nvPr/>
        </p:nvSpPr>
        <p:spPr>
          <a:xfrm>
            <a:off x="411720" y="3656958"/>
            <a:ext cx="2767397" cy="246221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9" name="Title 1">
            <a:extLst>
              <a:ext uri="{FF2B5EF4-FFF2-40B4-BE49-F238E27FC236}">
                <a16:creationId xmlns:a16="http://schemas.microsoft.com/office/drawing/2014/main" id="{CC3C4A7E-45F8-F48A-EE8A-90033EC18DEF}"/>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361442B0-77FB-1FEB-D3E5-05E76BD06B4C}"/>
              </a:ext>
            </a:extLst>
          </p:cNvPr>
          <p:cNvGrpSpPr/>
          <p:nvPr/>
        </p:nvGrpSpPr>
        <p:grpSpPr>
          <a:xfrm>
            <a:off x="1186469" y="1690688"/>
            <a:ext cx="9342611" cy="1757869"/>
            <a:chOff x="1282004" y="1517419"/>
            <a:chExt cx="9342611" cy="1757869"/>
          </a:xfrm>
        </p:grpSpPr>
        <p:grpSp>
          <p:nvGrpSpPr>
            <p:cNvPr id="18" name="Groupe 17">
              <a:extLst>
                <a:ext uri="{FF2B5EF4-FFF2-40B4-BE49-F238E27FC236}">
                  <a16:creationId xmlns:a16="http://schemas.microsoft.com/office/drawing/2014/main" id="{9EEFF856-9023-3C7C-659A-E43D55EC1F2D}"/>
                </a:ext>
              </a:extLst>
            </p:cNvPr>
            <p:cNvGrpSpPr/>
            <p:nvPr/>
          </p:nvGrpSpPr>
          <p:grpSpPr>
            <a:xfrm>
              <a:off x="1282004" y="1517419"/>
              <a:ext cx="9342611" cy="1357759"/>
              <a:chOff x="1282004" y="1517419"/>
              <a:chExt cx="9342611" cy="1357759"/>
            </a:xfrm>
          </p:grpSpPr>
          <p:sp>
            <p:nvSpPr>
              <p:cNvPr id="37" name="Rectangle: Rounded Corners 36">
                <a:extLst>
                  <a:ext uri="{FF2B5EF4-FFF2-40B4-BE49-F238E27FC236}">
                    <a16:creationId xmlns:a16="http://schemas.microsoft.com/office/drawing/2014/main" id="{F7A18A4E-10CE-7E8E-8BA1-D7435DF80B17}"/>
                  </a:ext>
                </a:extLst>
              </p:cNvPr>
              <p:cNvSpPr/>
              <p:nvPr/>
            </p:nvSpPr>
            <p:spPr>
              <a:xfrm>
                <a:off x="1923068" y="1517419"/>
                <a:ext cx="8701547" cy="1357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8D6A8BF7-993B-D3BC-73B6-90DDEDCA01C6}"/>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grpSp>
        <p:grpSp>
          <p:nvGrpSpPr>
            <p:cNvPr id="17" name="Groupe 16">
              <a:extLst>
                <a:ext uri="{FF2B5EF4-FFF2-40B4-BE49-F238E27FC236}">
                  <a16:creationId xmlns:a16="http://schemas.microsoft.com/office/drawing/2014/main" id="{1BF3D0EE-0725-AF71-4AA8-11A9A0F4EA8B}"/>
                </a:ext>
              </a:extLst>
            </p:cNvPr>
            <p:cNvGrpSpPr/>
            <p:nvPr/>
          </p:nvGrpSpPr>
          <p:grpSpPr>
            <a:xfrm>
              <a:off x="2265015" y="1845102"/>
              <a:ext cx="8359600" cy="1430186"/>
              <a:chOff x="2265015" y="1845102"/>
              <a:chExt cx="8359600" cy="1430186"/>
            </a:xfrm>
          </p:grpSpPr>
          <p:sp>
            <p:nvSpPr>
              <p:cNvPr id="3" name="Rectangle: Rounded Corners 2">
                <a:extLst>
                  <a:ext uri="{FF2B5EF4-FFF2-40B4-BE49-F238E27FC236}">
                    <a16:creationId xmlns:a16="http://schemas.microsoft.com/office/drawing/2014/main" id="{4E87F125-BA91-BD25-7E19-158D0C43DC1E}"/>
                  </a:ext>
                </a:extLst>
              </p:cNvPr>
              <p:cNvSpPr/>
              <p:nvPr/>
            </p:nvSpPr>
            <p:spPr>
              <a:xfrm>
                <a:off x="2265015" y="1845102"/>
                <a:ext cx="8359600" cy="7162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2F4A2141-CF67-440E-3F44-B42ED9FBA0FE}"/>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5" name="Rectangle 4">
            <a:extLst>
              <a:ext uri="{FF2B5EF4-FFF2-40B4-BE49-F238E27FC236}">
                <a16:creationId xmlns:a16="http://schemas.microsoft.com/office/drawing/2014/main" id="{F52471EC-89F3-F1D3-309C-A1242C8B7CF9}"/>
              </a:ext>
            </a:extLst>
          </p:cNvPr>
          <p:cNvSpPr>
            <a:spLocks/>
          </p:cNvSpPr>
          <p:nvPr/>
        </p:nvSpPr>
        <p:spPr>
          <a:xfrm>
            <a:off x="5764710" y="2126678"/>
            <a:ext cx="1620000" cy="494431"/>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EU AI </a:t>
            </a:r>
            <a:r>
              <a:rPr kumimoji="0" lang="fr-FR" sz="2000" b="1" i="0" u="none" strike="noStrike" kern="1200" cap="none" spc="0" normalizeH="0" baseline="0" noProof="0" dirty="0" err="1">
                <a:ln>
                  <a:noFill/>
                </a:ln>
                <a:solidFill>
                  <a:srgbClr val="44546A"/>
                </a:solidFill>
                <a:effectLst/>
                <a:uLnTx/>
                <a:uFillTx/>
                <a:latin typeface="Century Gothic" panose="020F0302020204030204"/>
                <a:ea typeface="+mn-ea"/>
                <a:cs typeface="+mn-cs"/>
              </a:rPr>
              <a:t>Act</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pic>
        <p:nvPicPr>
          <p:cNvPr id="10" name="Image 9">
            <a:extLst>
              <a:ext uri="{FF2B5EF4-FFF2-40B4-BE49-F238E27FC236}">
                <a16:creationId xmlns:a16="http://schemas.microsoft.com/office/drawing/2014/main" id="{D238D855-4837-FB99-04D3-D9CF2D016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380085" y="2189567"/>
            <a:ext cx="562478" cy="360000"/>
          </a:xfrm>
          <a:prstGeom prst="rect">
            <a:avLst/>
          </a:prstGeom>
        </p:spPr>
      </p:pic>
      <p:sp>
        <p:nvSpPr>
          <p:cNvPr id="8" name="Rectangle: Rounded Corners 36">
            <a:extLst>
              <a:ext uri="{FF2B5EF4-FFF2-40B4-BE49-F238E27FC236}">
                <a16:creationId xmlns:a16="http://schemas.microsoft.com/office/drawing/2014/main" id="{5D5DC54B-A8AE-6C6E-D41A-6BE0EC031D86}"/>
              </a:ext>
            </a:extLst>
          </p:cNvPr>
          <p:cNvSpPr/>
          <p:nvPr/>
        </p:nvSpPr>
        <p:spPr>
          <a:xfrm>
            <a:off x="3372280" y="3671650"/>
            <a:ext cx="2767398" cy="2462213"/>
          </a:xfrm>
          <a:prstGeom prst="roundRect">
            <a:avLst/>
          </a:prstGeom>
          <a:solidFill>
            <a:srgbClr val="FFD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3" name="Rectangle: Rounded Corners 36">
            <a:extLst>
              <a:ext uri="{FF2B5EF4-FFF2-40B4-BE49-F238E27FC236}">
                <a16:creationId xmlns:a16="http://schemas.microsoft.com/office/drawing/2014/main" id="{E2F702E6-7821-0D00-CC2E-60ADD9B4FBCF}"/>
              </a:ext>
            </a:extLst>
          </p:cNvPr>
          <p:cNvSpPr/>
          <p:nvPr/>
        </p:nvSpPr>
        <p:spPr>
          <a:xfrm>
            <a:off x="6332841" y="3671650"/>
            <a:ext cx="2847629" cy="2462213"/>
          </a:xfrm>
          <a:prstGeom prst="roundRect">
            <a:avLst/>
          </a:prstGeom>
          <a:solidFill>
            <a:srgbClr val="FFB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4" name="Rectangle 13">
            <a:extLst>
              <a:ext uri="{FF2B5EF4-FFF2-40B4-BE49-F238E27FC236}">
                <a16:creationId xmlns:a16="http://schemas.microsoft.com/office/drawing/2014/main" id="{AFFF8C78-2A18-3001-D866-BF88F93BE41A}"/>
              </a:ext>
            </a:extLst>
          </p:cNvPr>
          <p:cNvSpPr/>
          <p:nvPr/>
        </p:nvSpPr>
        <p:spPr>
          <a:xfrm>
            <a:off x="6453775" y="3815263"/>
            <a:ext cx="2605760" cy="2092881"/>
          </a:xfrm>
          <a:prstGeom prst="rect">
            <a:avLst/>
          </a:prstGeom>
        </p:spPr>
        <p:txBody>
          <a:bodyPr wrap="square">
            <a:spAutoFit/>
          </a:bodyPr>
          <a:lstStyle/>
          <a:p>
            <a:pPr algn="just"/>
            <a:r>
              <a:rPr lang="fr-FR" sz="1000" b="1" i="0" u="none" strike="noStrike" dirty="0">
                <a:solidFill>
                  <a:srgbClr val="44536A"/>
                </a:solidFill>
                <a:effectLst/>
              </a:rPr>
              <a:t>Risque Élevé</a:t>
            </a:r>
            <a:r>
              <a:rPr lang="fr-FR" sz="1000" b="0" i="0" u="none" strike="noStrike" dirty="0">
                <a:solidFill>
                  <a:srgbClr val="44536A"/>
                </a:solidFill>
                <a:effectLst/>
              </a:rPr>
              <a:t> : Les systèmes d'IA dans des domaines critiques tels que la santé, la police, la gestion des migrations, l'emploi et l'éducation, où l'IA peut avoir un impact significatif sur la sécurité ou les droits fondamentaux des personnes, sont considérés à haut risque. Ces systèmes doivent répondre à des exigences strictes avant leur mise sur le marché, incluant la transparence, la traçabilité, la fiabilité, et la sécurité.</a:t>
            </a:r>
          </a:p>
          <a:p>
            <a:pPr algn="just"/>
            <a:endParaRPr kumimoji="0" lang="id-ID" sz="1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0" name="Rectangle 19">
            <a:extLst>
              <a:ext uri="{FF2B5EF4-FFF2-40B4-BE49-F238E27FC236}">
                <a16:creationId xmlns:a16="http://schemas.microsoft.com/office/drawing/2014/main" id="{7143E96B-AE33-5436-3059-08C2F97F3FF1}"/>
              </a:ext>
            </a:extLst>
          </p:cNvPr>
          <p:cNvSpPr/>
          <p:nvPr/>
        </p:nvSpPr>
        <p:spPr>
          <a:xfrm>
            <a:off x="3599450" y="3890083"/>
            <a:ext cx="2362270" cy="1785104"/>
          </a:xfrm>
          <a:prstGeom prst="rect">
            <a:avLst/>
          </a:prstGeom>
        </p:spPr>
        <p:txBody>
          <a:bodyPr wrap="square">
            <a:spAutoFit/>
          </a:bodyPr>
          <a:lstStyle/>
          <a:p>
            <a:pPr algn="just"/>
            <a:r>
              <a:rPr lang="fr-FR" sz="1000" b="1" i="0" u="none" strike="noStrike" dirty="0">
                <a:solidFill>
                  <a:srgbClr val="44536A"/>
                </a:solidFill>
                <a:effectLst/>
              </a:rPr>
              <a:t>Risque Limité</a:t>
            </a:r>
            <a:r>
              <a:rPr lang="fr-FR" sz="1000" b="0" i="0" u="none" strike="noStrike" dirty="0">
                <a:solidFill>
                  <a:srgbClr val="44536A"/>
                </a:solidFill>
                <a:effectLst/>
              </a:rPr>
              <a:t> : Cette catégorie concerne les applications d'IA où il existe un certain risque pour les droits ou la sécurité des personnes, mais où le risque est modéré. Un exemple serait les systèmes de </a:t>
            </a:r>
            <a:r>
              <a:rPr lang="fr-FR" sz="1000" b="0" i="0" u="none" strike="noStrike" dirty="0" err="1">
                <a:solidFill>
                  <a:srgbClr val="44536A"/>
                </a:solidFill>
                <a:effectLst/>
              </a:rPr>
              <a:t>chatbots</a:t>
            </a:r>
            <a:r>
              <a:rPr lang="fr-FR" sz="1000" b="0" i="0" u="none" strike="noStrike" dirty="0">
                <a:solidFill>
                  <a:srgbClr val="44536A"/>
                </a:solidFill>
                <a:effectLst/>
              </a:rPr>
              <a:t>, où les utilisateurs devraient être informés qu'ils interagissent avec une machine et non avec un humain.</a:t>
            </a:r>
          </a:p>
          <a:p>
            <a:pPr algn="l"/>
            <a:endParaRPr kumimoji="0" lang="id-ID" sz="1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4" name="Rectangle 3">
            <a:extLst>
              <a:ext uri="{FF2B5EF4-FFF2-40B4-BE49-F238E27FC236}">
                <a16:creationId xmlns:a16="http://schemas.microsoft.com/office/drawing/2014/main" id="{2D7D65D3-6C02-F20F-FBAE-9A783337B6DB}"/>
              </a:ext>
            </a:extLst>
          </p:cNvPr>
          <p:cNvSpPr/>
          <p:nvPr/>
        </p:nvSpPr>
        <p:spPr>
          <a:xfrm>
            <a:off x="615376" y="3886513"/>
            <a:ext cx="2362270" cy="1938992"/>
          </a:xfrm>
          <a:prstGeom prst="rect">
            <a:avLst/>
          </a:prstGeom>
        </p:spPr>
        <p:txBody>
          <a:bodyPr wrap="square">
            <a:spAutoFit/>
          </a:bodyPr>
          <a:lstStyle/>
          <a:p>
            <a:pPr algn="just"/>
            <a:r>
              <a:rPr lang="fr-FR" sz="1000" b="1" i="0" u="none" strike="noStrike" dirty="0">
                <a:solidFill>
                  <a:srgbClr val="44536A"/>
                </a:solidFill>
                <a:effectLst/>
              </a:rPr>
              <a:t>Risque Minimal ou Nul</a:t>
            </a:r>
            <a:r>
              <a:rPr lang="fr-FR" sz="1000" b="0" i="0" u="none" strike="noStrike" dirty="0">
                <a:solidFill>
                  <a:srgbClr val="44536A"/>
                </a:solidFill>
                <a:effectLst/>
              </a:rPr>
              <a:t> : La majorité des applications d'IA sont considérées comme étant de faible ou sans risque, et sont soumises à peu ou pas de réglementation. </a:t>
            </a:r>
          </a:p>
          <a:p>
            <a:pPr algn="just"/>
            <a:r>
              <a:rPr lang="fr-FR" sz="1000" b="0" i="0" u="none" strike="noStrike" dirty="0">
                <a:solidFill>
                  <a:srgbClr val="44536A"/>
                </a:solidFill>
                <a:effectLst/>
              </a:rPr>
              <a:t>Cela peut inclure des jeux vidéo ou des filtres de spam pour les emails, où l'IA a un impact minimal sur les droits ou la sécurité des utilisateurs.</a:t>
            </a:r>
          </a:p>
          <a:p>
            <a:pPr algn="just"/>
            <a:endParaRPr kumimoji="0" lang="id-ID" sz="1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232233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8BE42-C024-0D4E-9959-86111F022DDC}"/>
            </a:ext>
          </a:extLst>
        </p:cNvPr>
        <p:cNvGrpSpPr/>
        <p:nvPr/>
      </p:nvGrpSpPr>
      <p:grpSpPr>
        <a:xfrm>
          <a:off x="0" y="0"/>
          <a:ext cx="0" cy="0"/>
          <a:chOff x="0" y="0"/>
          <a:chExt cx="0" cy="0"/>
        </a:xfrm>
      </p:grpSpPr>
      <p:sp>
        <p:nvSpPr>
          <p:cNvPr id="7" name="Rectangle: Rounded Corners 36">
            <a:extLst>
              <a:ext uri="{FF2B5EF4-FFF2-40B4-BE49-F238E27FC236}">
                <a16:creationId xmlns:a16="http://schemas.microsoft.com/office/drawing/2014/main" id="{7087E314-A9DF-9A74-005B-5C12D31508B4}"/>
              </a:ext>
            </a:extLst>
          </p:cNvPr>
          <p:cNvSpPr/>
          <p:nvPr/>
        </p:nvSpPr>
        <p:spPr>
          <a:xfrm>
            <a:off x="411720" y="3656958"/>
            <a:ext cx="2767397" cy="246221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9" name="Title 1">
            <a:extLst>
              <a:ext uri="{FF2B5EF4-FFF2-40B4-BE49-F238E27FC236}">
                <a16:creationId xmlns:a16="http://schemas.microsoft.com/office/drawing/2014/main" id="{9D65C899-80AB-45F4-0631-51518CD8CBCC}"/>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B2CB0C1A-4F17-E247-D567-742754319D69}"/>
              </a:ext>
            </a:extLst>
          </p:cNvPr>
          <p:cNvGrpSpPr/>
          <p:nvPr/>
        </p:nvGrpSpPr>
        <p:grpSpPr>
          <a:xfrm>
            <a:off x="1186469" y="1690688"/>
            <a:ext cx="9342611" cy="1757869"/>
            <a:chOff x="1282004" y="1517419"/>
            <a:chExt cx="9342611" cy="1757869"/>
          </a:xfrm>
        </p:grpSpPr>
        <p:grpSp>
          <p:nvGrpSpPr>
            <p:cNvPr id="18" name="Groupe 17">
              <a:extLst>
                <a:ext uri="{FF2B5EF4-FFF2-40B4-BE49-F238E27FC236}">
                  <a16:creationId xmlns:a16="http://schemas.microsoft.com/office/drawing/2014/main" id="{684B46A9-503F-09F3-9830-5F57966DDBE1}"/>
                </a:ext>
              </a:extLst>
            </p:cNvPr>
            <p:cNvGrpSpPr/>
            <p:nvPr/>
          </p:nvGrpSpPr>
          <p:grpSpPr>
            <a:xfrm>
              <a:off x="1282004" y="1517419"/>
              <a:ext cx="9342611" cy="1357759"/>
              <a:chOff x="1282004" y="1517419"/>
              <a:chExt cx="9342611" cy="1357759"/>
            </a:xfrm>
          </p:grpSpPr>
          <p:sp>
            <p:nvSpPr>
              <p:cNvPr id="37" name="Rectangle: Rounded Corners 36">
                <a:extLst>
                  <a:ext uri="{FF2B5EF4-FFF2-40B4-BE49-F238E27FC236}">
                    <a16:creationId xmlns:a16="http://schemas.microsoft.com/office/drawing/2014/main" id="{8ABBCDFD-983F-AE5F-63FC-BF549611B176}"/>
                  </a:ext>
                </a:extLst>
              </p:cNvPr>
              <p:cNvSpPr/>
              <p:nvPr/>
            </p:nvSpPr>
            <p:spPr>
              <a:xfrm>
                <a:off x="1923068" y="1517419"/>
                <a:ext cx="8701547" cy="1357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E561D563-1731-87A8-6637-E596D4B37655}"/>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grpSp>
        <p:grpSp>
          <p:nvGrpSpPr>
            <p:cNvPr id="17" name="Groupe 16">
              <a:extLst>
                <a:ext uri="{FF2B5EF4-FFF2-40B4-BE49-F238E27FC236}">
                  <a16:creationId xmlns:a16="http://schemas.microsoft.com/office/drawing/2014/main" id="{884641CC-6681-EBBF-CFB5-C204138C3416}"/>
                </a:ext>
              </a:extLst>
            </p:cNvPr>
            <p:cNvGrpSpPr/>
            <p:nvPr/>
          </p:nvGrpSpPr>
          <p:grpSpPr>
            <a:xfrm>
              <a:off x="2265015" y="1845102"/>
              <a:ext cx="8359600" cy="1430186"/>
              <a:chOff x="2265015" y="1845102"/>
              <a:chExt cx="8359600" cy="1430186"/>
            </a:xfrm>
          </p:grpSpPr>
          <p:sp>
            <p:nvSpPr>
              <p:cNvPr id="3" name="Rectangle: Rounded Corners 2">
                <a:extLst>
                  <a:ext uri="{FF2B5EF4-FFF2-40B4-BE49-F238E27FC236}">
                    <a16:creationId xmlns:a16="http://schemas.microsoft.com/office/drawing/2014/main" id="{C9435606-350F-15CF-E495-CE4271CCFC07}"/>
                  </a:ext>
                </a:extLst>
              </p:cNvPr>
              <p:cNvSpPr/>
              <p:nvPr/>
            </p:nvSpPr>
            <p:spPr>
              <a:xfrm>
                <a:off x="2265015" y="1845102"/>
                <a:ext cx="8359600" cy="7162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A9F7741A-E819-AB61-B355-DC3B8DBA4EC4}"/>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5" name="Rectangle 4">
            <a:extLst>
              <a:ext uri="{FF2B5EF4-FFF2-40B4-BE49-F238E27FC236}">
                <a16:creationId xmlns:a16="http://schemas.microsoft.com/office/drawing/2014/main" id="{92EED869-C6AE-4D11-5827-C007050A9689}"/>
              </a:ext>
            </a:extLst>
          </p:cNvPr>
          <p:cNvSpPr>
            <a:spLocks/>
          </p:cNvSpPr>
          <p:nvPr/>
        </p:nvSpPr>
        <p:spPr>
          <a:xfrm>
            <a:off x="5764710" y="2126678"/>
            <a:ext cx="1620000" cy="494431"/>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fr-FR" sz="2000" b="1" i="0" u="none" strike="noStrike" kern="1200" cap="none" spc="0" normalizeH="0" baseline="0" noProof="0" dirty="0">
                <a:ln>
                  <a:noFill/>
                </a:ln>
                <a:solidFill>
                  <a:srgbClr val="44546A"/>
                </a:solidFill>
                <a:effectLst/>
                <a:uLnTx/>
                <a:uFillTx/>
                <a:latin typeface="Century Gothic" panose="020F0302020204030204"/>
                <a:ea typeface="+mn-ea"/>
                <a:cs typeface="+mn-cs"/>
              </a:rPr>
              <a:t>EU AI </a:t>
            </a:r>
            <a:r>
              <a:rPr kumimoji="0" lang="fr-FR" sz="2000" b="1" i="0" u="none" strike="noStrike" kern="1200" cap="none" spc="0" normalizeH="0" baseline="0" noProof="0" dirty="0" err="1">
                <a:ln>
                  <a:noFill/>
                </a:ln>
                <a:solidFill>
                  <a:srgbClr val="44546A"/>
                </a:solidFill>
                <a:effectLst/>
                <a:uLnTx/>
                <a:uFillTx/>
                <a:latin typeface="Century Gothic" panose="020F0302020204030204"/>
                <a:ea typeface="+mn-ea"/>
                <a:cs typeface="+mn-cs"/>
              </a:rPr>
              <a:t>Act</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pic>
        <p:nvPicPr>
          <p:cNvPr id="10" name="Image 9">
            <a:extLst>
              <a:ext uri="{FF2B5EF4-FFF2-40B4-BE49-F238E27FC236}">
                <a16:creationId xmlns:a16="http://schemas.microsoft.com/office/drawing/2014/main" id="{9F3864E7-D80F-CBD5-2A71-502AAA2D5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380085" y="2189567"/>
            <a:ext cx="562478" cy="360000"/>
          </a:xfrm>
          <a:prstGeom prst="rect">
            <a:avLst/>
          </a:prstGeom>
        </p:spPr>
      </p:pic>
      <p:sp>
        <p:nvSpPr>
          <p:cNvPr id="8" name="Rectangle: Rounded Corners 36">
            <a:extLst>
              <a:ext uri="{FF2B5EF4-FFF2-40B4-BE49-F238E27FC236}">
                <a16:creationId xmlns:a16="http://schemas.microsoft.com/office/drawing/2014/main" id="{9364BEC2-12ED-BDA9-41C9-D58DAB6E09BB}"/>
              </a:ext>
            </a:extLst>
          </p:cNvPr>
          <p:cNvSpPr/>
          <p:nvPr/>
        </p:nvSpPr>
        <p:spPr>
          <a:xfrm>
            <a:off x="3372280" y="3671650"/>
            <a:ext cx="2767398" cy="2462213"/>
          </a:xfrm>
          <a:prstGeom prst="roundRect">
            <a:avLst/>
          </a:prstGeom>
          <a:solidFill>
            <a:srgbClr val="FFD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3" name="Rectangle: Rounded Corners 36">
            <a:extLst>
              <a:ext uri="{FF2B5EF4-FFF2-40B4-BE49-F238E27FC236}">
                <a16:creationId xmlns:a16="http://schemas.microsoft.com/office/drawing/2014/main" id="{DE5067BD-3F10-41EF-4CDA-A1664D67E70A}"/>
              </a:ext>
            </a:extLst>
          </p:cNvPr>
          <p:cNvSpPr/>
          <p:nvPr/>
        </p:nvSpPr>
        <p:spPr>
          <a:xfrm>
            <a:off x="6332841" y="3671650"/>
            <a:ext cx="2847629" cy="2462213"/>
          </a:xfrm>
          <a:prstGeom prst="roundRect">
            <a:avLst/>
          </a:prstGeom>
          <a:solidFill>
            <a:srgbClr val="FFB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4" name="Rectangle 13">
            <a:extLst>
              <a:ext uri="{FF2B5EF4-FFF2-40B4-BE49-F238E27FC236}">
                <a16:creationId xmlns:a16="http://schemas.microsoft.com/office/drawing/2014/main" id="{47B3F51D-4BF4-E94E-2D2D-8526E55D5D3C}"/>
              </a:ext>
            </a:extLst>
          </p:cNvPr>
          <p:cNvSpPr/>
          <p:nvPr/>
        </p:nvSpPr>
        <p:spPr>
          <a:xfrm>
            <a:off x="6453775" y="3815263"/>
            <a:ext cx="2605760" cy="2092881"/>
          </a:xfrm>
          <a:prstGeom prst="rect">
            <a:avLst/>
          </a:prstGeom>
        </p:spPr>
        <p:txBody>
          <a:bodyPr wrap="square">
            <a:spAutoFit/>
          </a:bodyPr>
          <a:lstStyle/>
          <a:p>
            <a:pPr algn="just"/>
            <a:r>
              <a:rPr lang="fr-FR" sz="1000" b="1" i="0" u="none" strike="noStrike" dirty="0">
                <a:solidFill>
                  <a:srgbClr val="44536A"/>
                </a:solidFill>
                <a:effectLst/>
              </a:rPr>
              <a:t>Risque Élevé</a:t>
            </a:r>
            <a:r>
              <a:rPr lang="fr-FR" sz="1000" b="0" i="0" u="none" strike="noStrike" dirty="0">
                <a:solidFill>
                  <a:srgbClr val="44536A"/>
                </a:solidFill>
                <a:effectLst/>
              </a:rPr>
              <a:t> : Les systèmes d'IA dans des domaines critiques tels que la santé, la police, la gestion des migrations, l'emploi et l'éducation, où l'IA peut avoir un impact significatif sur la sécurité ou les droits fondamentaux des personnes, sont considérés à haut risque. Ces systèmes doivent répondre à des exigences strictes avant leur mise sur le marché, incluant la transparence, la traçabilité, la fiabilité, et la sécurité.</a:t>
            </a:r>
          </a:p>
          <a:p>
            <a:pPr algn="just"/>
            <a:endParaRPr kumimoji="0" lang="id-ID" sz="1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5" name="Rectangle: Rounded Corners 36">
            <a:extLst>
              <a:ext uri="{FF2B5EF4-FFF2-40B4-BE49-F238E27FC236}">
                <a16:creationId xmlns:a16="http://schemas.microsoft.com/office/drawing/2014/main" id="{3FA38A41-71EF-3F0E-3E05-EBCCC5662DBB}"/>
              </a:ext>
            </a:extLst>
          </p:cNvPr>
          <p:cNvSpPr/>
          <p:nvPr/>
        </p:nvSpPr>
        <p:spPr>
          <a:xfrm>
            <a:off x="9373633" y="3671649"/>
            <a:ext cx="2513568" cy="2462213"/>
          </a:xfrm>
          <a:prstGeom prst="roundRect">
            <a:avLst/>
          </a:prstGeom>
          <a:solidFill>
            <a:srgbClr val="FF2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6" name="Rectangle 15">
            <a:extLst>
              <a:ext uri="{FF2B5EF4-FFF2-40B4-BE49-F238E27FC236}">
                <a16:creationId xmlns:a16="http://schemas.microsoft.com/office/drawing/2014/main" id="{D7A26E75-244F-8E3F-A7BE-8010F6569E52}"/>
              </a:ext>
            </a:extLst>
          </p:cNvPr>
          <p:cNvSpPr/>
          <p:nvPr/>
        </p:nvSpPr>
        <p:spPr>
          <a:xfrm>
            <a:off x="9515291" y="3829079"/>
            <a:ext cx="2264989" cy="2400657"/>
          </a:xfrm>
          <a:prstGeom prst="rect">
            <a:avLst/>
          </a:prstGeom>
        </p:spPr>
        <p:txBody>
          <a:bodyPr wrap="square">
            <a:spAutoFit/>
          </a:bodyPr>
          <a:lstStyle/>
          <a:p>
            <a:pPr algn="just"/>
            <a:r>
              <a:rPr lang="fr-FR" sz="1000" b="1" i="0" u="none" strike="noStrike" dirty="0">
                <a:solidFill>
                  <a:schemeClr val="bg1"/>
                </a:solidFill>
                <a:effectLst/>
              </a:rPr>
              <a:t>Risque Inacceptable</a:t>
            </a:r>
            <a:r>
              <a:rPr lang="fr-FR" sz="1000" b="0" i="0" u="none" strike="noStrike" dirty="0">
                <a:solidFill>
                  <a:schemeClr val="bg1"/>
                </a:solidFill>
                <a:effectLst/>
              </a:rPr>
              <a:t> : </a:t>
            </a:r>
          </a:p>
          <a:p>
            <a:pPr algn="just"/>
            <a:r>
              <a:rPr lang="fr-FR" sz="1000" b="0" i="0" u="none" strike="noStrike" dirty="0">
                <a:solidFill>
                  <a:schemeClr val="bg1"/>
                </a:solidFill>
                <a:effectLst/>
              </a:rPr>
              <a:t>Cette catégorie comprend les utilisations d'IA considérées comme une violation claire des valeurs fondamentales de l'UE, entraînant un préjudice significatif aux personnes. Cela inclut, par exemple, les systèmes de surveillance sociale de type score social à la manière de ce qui se fait en Chine, et les jouets qui utilisent l'assistance vocale pour inciter les mineurs à adopter des comportements dangereux</a:t>
            </a:r>
            <a:r>
              <a:rPr lang="fr-FR" sz="1000" b="0" i="0" u="none" strike="noStrike" dirty="0">
                <a:solidFill>
                  <a:schemeClr val="tx2">
                    <a:lumMod val="40000"/>
                    <a:lumOff val="60000"/>
                  </a:schemeClr>
                </a:solidFill>
                <a:effectLst/>
              </a:rPr>
              <a:t>.</a:t>
            </a:r>
          </a:p>
          <a:p>
            <a:pPr algn="l"/>
            <a:endParaRPr kumimoji="0" lang="id-ID" sz="1000" b="1" i="0" u="none" strike="noStrike" kern="1200" cap="none" spc="0" normalizeH="0" baseline="0" noProof="0" dirty="0">
              <a:ln>
                <a:noFill/>
              </a:ln>
              <a:solidFill>
                <a:schemeClr val="tx2">
                  <a:lumMod val="40000"/>
                  <a:lumOff val="60000"/>
                </a:schemeClr>
              </a:solidFill>
              <a:effectLst/>
              <a:uLnTx/>
              <a:uFillTx/>
              <a:latin typeface="Century Gothic" panose="020F0302020204030204"/>
              <a:ea typeface="+mn-ea"/>
              <a:cs typeface="+mn-cs"/>
            </a:endParaRPr>
          </a:p>
        </p:txBody>
      </p:sp>
      <p:sp>
        <p:nvSpPr>
          <p:cNvPr id="20" name="Rectangle 19">
            <a:extLst>
              <a:ext uri="{FF2B5EF4-FFF2-40B4-BE49-F238E27FC236}">
                <a16:creationId xmlns:a16="http://schemas.microsoft.com/office/drawing/2014/main" id="{3C75A713-6BD3-C2C7-7300-35C0D929F545}"/>
              </a:ext>
            </a:extLst>
          </p:cNvPr>
          <p:cNvSpPr/>
          <p:nvPr/>
        </p:nvSpPr>
        <p:spPr>
          <a:xfrm>
            <a:off x="3599450" y="3890083"/>
            <a:ext cx="2362270" cy="1785104"/>
          </a:xfrm>
          <a:prstGeom prst="rect">
            <a:avLst/>
          </a:prstGeom>
        </p:spPr>
        <p:txBody>
          <a:bodyPr wrap="square">
            <a:spAutoFit/>
          </a:bodyPr>
          <a:lstStyle/>
          <a:p>
            <a:pPr algn="just"/>
            <a:r>
              <a:rPr lang="fr-FR" sz="1000" b="1" i="0" u="none" strike="noStrike" dirty="0">
                <a:solidFill>
                  <a:srgbClr val="44536A"/>
                </a:solidFill>
                <a:effectLst/>
              </a:rPr>
              <a:t>Risque Limité</a:t>
            </a:r>
            <a:r>
              <a:rPr lang="fr-FR" sz="1000" b="0" i="0" u="none" strike="noStrike" dirty="0">
                <a:solidFill>
                  <a:srgbClr val="44536A"/>
                </a:solidFill>
                <a:effectLst/>
              </a:rPr>
              <a:t> : Cette catégorie concerne les applications d'IA où il existe un certain risque pour les droits ou la sécurité des personnes, mais où le risque est modéré. Un exemple serait les systèmes de </a:t>
            </a:r>
            <a:r>
              <a:rPr lang="fr-FR" sz="1000" b="0" i="0" u="none" strike="noStrike" dirty="0" err="1">
                <a:solidFill>
                  <a:srgbClr val="44536A"/>
                </a:solidFill>
                <a:effectLst/>
              </a:rPr>
              <a:t>chatbots</a:t>
            </a:r>
            <a:r>
              <a:rPr lang="fr-FR" sz="1000" b="0" i="0" u="none" strike="noStrike" dirty="0">
                <a:solidFill>
                  <a:srgbClr val="44536A"/>
                </a:solidFill>
                <a:effectLst/>
              </a:rPr>
              <a:t>, où les utilisateurs devraient être informés qu'ils interagissent avec une machine et non avec un humain.</a:t>
            </a:r>
          </a:p>
          <a:p>
            <a:pPr algn="l"/>
            <a:endParaRPr kumimoji="0" lang="id-ID" sz="1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 name="Rectangle 1">
            <a:extLst>
              <a:ext uri="{FF2B5EF4-FFF2-40B4-BE49-F238E27FC236}">
                <a16:creationId xmlns:a16="http://schemas.microsoft.com/office/drawing/2014/main" id="{315C8E60-28A8-628B-517D-9E689262DE85}"/>
              </a:ext>
            </a:extLst>
          </p:cNvPr>
          <p:cNvSpPr/>
          <p:nvPr/>
        </p:nvSpPr>
        <p:spPr>
          <a:xfrm>
            <a:off x="615376" y="3886513"/>
            <a:ext cx="2362270" cy="1938992"/>
          </a:xfrm>
          <a:prstGeom prst="rect">
            <a:avLst/>
          </a:prstGeom>
        </p:spPr>
        <p:txBody>
          <a:bodyPr wrap="square">
            <a:spAutoFit/>
          </a:bodyPr>
          <a:lstStyle/>
          <a:p>
            <a:pPr algn="just"/>
            <a:r>
              <a:rPr lang="fr-FR" sz="1000" b="1" i="0" u="none" strike="noStrike" dirty="0">
                <a:solidFill>
                  <a:srgbClr val="44536A"/>
                </a:solidFill>
                <a:effectLst/>
              </a:rPr>
              <a:t>Risque Minimal ou Nul</a:t>
            </a:r>
            <a:r>
              <a:rPr lang="fr-FR" sz="1000" b="0" i="0" u="none" strike="noStrike" dirty="0">
                <a:solidFill>
                  <a:srgbClr val="44536A"/>
                </a:solidFill>
                <a:effectLst/>
              </a:rPr>
              <a:t> : La majorité des applications d'IA sont considérées comme étant de faible ou sans risque, et sont soumises à peu ou pas de réglementation. </a:t>
            </a:r>
          </a:p>
          <a:p>
            <a:pPr algn="just"/>
            <a:r>
              <a:rPr lang="fr-FR" sz="1000" b="0" i="0" u="none" strike="noStrike" dirty="0">
                <a:solidFill>
                  <a:srgbClr val="44536A"/>
                </a:solidFill>
                <a:effectLst/>
              </a:rPr>
              <a:t>Cela peut inclure des jeux vidéo ou des filtres de spam pour les emails, où l'IA a un impact minimal sur les droits ou la sécurité des utilisateurs.</a:t>
            </a:r>
          </a:p>
          <a:p>
            <a:pPr algn="just"/>
            <a:endParaRPr kumimoji="0" lang="id-ID" sz="1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000070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C5795-9975-9D70-CE55-05F2BC831F6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6FD0CACD-512D-D8F0-42F1-222711142AC4}"/>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sp>
        <p:nvSpPr>
          <p:cNvPr id="2" name="Rectangle: Rounded Corners 36">
            <a:extLst>
              <a:ext uri="{FF2B5EF4-FFF2-40B4-BE49-F238E27FC236}">
                <a16:creationId xmlns:a16="http://schemas.microsoft.com/office/drawing/2014/main" id="{C2C14681-E516-5ECD-210A-C41205ED9545}"/>
              </a:ext>
            </a:extLst>
          </p:cNvPr>
          <p:cNvSpPr/>
          <p:nvPr/>
        </p:nvSpPr>
        <p:spPr>
          <a:xfrm>
            <a:off x="1827533" y="1690688"/>
            <a:ext cx="8701547" cy="46543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8" name="Rectangle: Rounded Corners 2">
            <a:extLst>
              <a:ext uri="{FF2B5EF4-FFF2-40B4-BE49-F238E27FC236}">
                <a16:creationId xmlns:a16="http://schemas.microsoft.com/office/drawing/2014/main" id="{C368BFB2-7385-084F-1BEA-80F57E05C0F9}"/>
              </a:ext>
            </a:extLst>
          </p:cNvPr>
          <p:cNvSpPr/>
          <p:nvPr/>
        </p:nvSpPr>
        <p:spPr>
          <a:xfrm>
            <a:off x="2169480" y="2622328"/>
            <a:ext cx="8359600" cy="343278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4" name="ZoneTexte 3">
            <a:extLst>
              <a:ext uri="{FF2B5EF4-FFF2-40B4-BE49-F238E27FC236}">
                <a16:creationId xmlns:a16="http://schemas.microsoft.com/office/drawing/2014/main" id="{4DB1A8C0-4D57-BBBF-1F4F-0B3672853247}"/>
              </a:ext>
            </a:extLst>
          </p:cNvPr>
          <p:cNvSpPr txBox="1"/>
          <p:nvPr/>
        </p:nvSpPr>
        <p:spPr>
          <a:xfrm>
            <a:off x="2320129" y="1861232"/>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sp>
        <p:nvSpPr>
          <p:cNvPr id="5" name="Rectangle 4">
            <a:extLst>
              <a:ext uri="{FF2B5EF4-FFF2-40B4-BE49-F238E27FC236}">
                <a16:creationId xmlns:a16="http://schemas.microsoft.com/office/drawing/2014/main" id="{EB2B8A57-68B3-0DF1-7637-4027300E3A98}"/>
              </a:ext>
            </a:extLst>
          </p:cNvPr>
          <p:cNvSpPr>
            <a:spLocks/>
          </p:cNvSpPr>
          <p:nvPr/>
        </p:nvSpPr>
        <p:spPr>
          <a:xfrm>
            <a:off x="5753559" y="2739662"/>
            <a:ext cx="1620000" cy="982224"/>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lang="fr-FR" sz="2000" b="1" dirty="0">
                <a:solidFill>
                  <a:srgbClr val="44546A"/>
                </a:solidFill>
                <a:latin typeface="Century Gothic" panose="020F0302020204030204"/>
              </a:rPr>
              <a:t>Législations</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pic>
        <p:nvPicPr>
          <p:cNvPr id="7" name="Image 6" descr="Une image contenant drapeau, Drapeau des États-Unis, symbole, Rectangle&#10;&#10;Description générée automatiquement">
            <a:extLst>
              <a:ext uri="{FF2B5EF4-FFF2-40B4-BE49-F238E27FC236}">
                <a16:creationId xmlns:a16="http://schemas.microsoft.com/office/drawing/2014/main" id="{32EC07A5-BE8E-BF6F-A8A6-53E7FA6DC237}"/>
              </a:ext>
            </a:extLst>
          </p:cNvPr>
          <p:cNvPicPr>
            <a:picLocks noChangeAspect="1"/>
          </p:cNvPicPr>
          <p:nvPr/>
        </p:nvPicPr>
        <p:blipFill rotWithShape="1">
          <a:blip r:embed="rId2">
            <a:extLst>
              <a:ext uri="{28A0092B-C50C-407E-A947-70E740481C1C}">
                <a14:useLocalDpi xmlns:a14="http://schemas.microsoft.com/office/drawing/2010/main" val="0"/>
              </a:ext>
            </a:extLst>
          </a:blip>
          <a:srcRect l="8661" t="23246" r="7819" b="23298"/>
          <a:stretch/>
        </p:blipFill>
        <p:spPr>
          <a:xfrm>
            <a:off x="2382650" y="4342728"/>
            <a:ext cx="562478" cy="360000"/>
          </a:xfrm>
          <a:prstGeom prst="rect">
            <a:avLst/>
          </a:prstGeom>
        </p:spPr>
      </p:pic>
      <p:sp>
        <p:nvSpPr>
          <p:cNvPr id="13" name="Oval 25">
            <a:extLst>
              <a:ext uri="{FF2B5EF4-FFF2-40B4-BE49-F238E27FC236}">
                <a16:creationId xmlns:a16="http://schemas.microsoft.com/office/drawing/2014/main" id="{6945E144-47A3-BE0A-AF75-96FDAEBADEB5}"/>
              </a:ext>
            </a:extLst>
          </p:cNvPr>
          <p:cNvSpPr/>
          <p:nvPr/>
        </p:nvSpPr>
        <p:spPr>
          <a:xfrm>
            <a:off x="1186469" y="1690688"/>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5" name="Rectangle 14">
            <a:extLst>
              <a:ext uri="{FF2B5EF4-FFF2-40B4-BE49-F238E27FC236}">
                <a16:creationId xmlns:a16="http://schemas.microsoft.com/office/drawing/2014/main" id="{6CD4ADAF-B91E-2AEC-5EED-F6242193969B}"/>
              </a:ext>
            </a:extLst>
          </p:cNvPr>
          <p:cNvSpPr/>
          <p:nvPr/>
        </p:nvSpPr>
        <p:spPr>
          <a:xfrm>
            <a:off x="3052918" y="3500758"/>
            <a:ext cx="6592724" cy="1891352"/>
          </a:xfrm>
          <a:prstGeom prst="rect">
            <a:avLst/>
          </a:prstGeom>
        </p:spPr>
        <p:txBody>
          <a:bodyPr wrap="square">
            <a:spAutoFit/>
          </a:bodyPr>
          <a:lstStyle/>
          <a:p>
            <a:pPr algn="l"/>
            <a:r>
              <a:rPr lang="fr-FR" sz="1200" b="1" i="0" u="none" strike="noStrike" dirty="0">
                <a:solidFill>
                  <a:srgbClr val="44536A"/>
                </a:solidFill>
                <a:effectLst/>
              </a:rPr>
              <a:t>California Consumer </a:t>
            </a:r>
            <a:r>
              <a:rPr lang="fr-FR" sz="1200" b="1" i="0" u="none" strike="noStrike" dirty="0" err="1">
                <a:solidFill>
                  <a:srgbClr val="44536A"/>
                </a:solidFill>
                <a:effectLst/>
              </a:rPr>
              <a:t>Privacy</a:t>
            </a:r>
            <a:r>
              <a:rPr lang="fr-FR" sz="1200" b="1" i="0" u="none" strike="noStrike" dirty="0">
                <a:solidFill>
                  <a:srgbClr val="44536A"/>
                </a:solidFill>
                <a:effectLst/>
              </a:rPr>
              <a:t> </a:t>
            </a:r>
            <a:r>
              <a:rPr lang="fr-FR" sz="1200" b="1" i="0" u="none" strike="noStrike" dirty="0" err="1">
                <a:solidFill>
                  <a:srgbClr val="44536A"/>
                </a:solidFill>
                <a:effectLst/>
              </a:rPr>
              <a:t>Act</a:t>
            </a:r>
            <a:r>
              <a:rPr lang="fr-FR" sz="1200" b="1" i="0" u="none" strike="noStrike" dirty="0">
                <a:solidFill>
                  <a:srgbClr val="44536A"/>
                </a:solidFill>
                <a:effectLst/>
              </a:rPr>
              <a:t> (CCPA)</a:t>
            </a:r>
          </a:p>
          <a:p>
            <a:pPr algn="l">
              <a:buFont typeface="Arial" panose="020B0604020202020204" pitchFamily="34" charset="0"/>
              <a:buChar char="•"/>
            </a:pPr>
            <a:r>
              <a:rPr lang="fr-FR" sz="1200" b="1" i="0" u="none" strike="noStrike" dirty="0">
                <a:solidFill>
                  <a:srgbClr val="44536A"/>
                </a:solidFill>
                <a:effectLst/>
              </a:rPr>
              <a:t>Date clé</a:t>
            </a:r>
            <a:r>
              <a:rPr lang="fr-FR" sz="1200" b="0" i="0" u="none" strike="noStrike" dirty="0">
                <a:solidFill>
                  <a:srgbClr val="44536A"/>
                </a:solidFill>
                <a:effectLst/>
              </a:rPr>
              <a:t> : Adopté en juin 2018, en vigueur depuis le 1er janvier 2020.</a:t>
            </a:r>
          </a:p>
          <a:p>
            <a:pPr algn="l">
              <a:buFont typeface="Arial" panose="020B0604020202020204" pitchFamily="34" charset="0"/>
              <a:buChar char="•"/>
            </a:pPr>
            <a:r>
              <a:rPr lang="fr-FR" sz="1200" b="1" i="0" u="none" strike="noStrike" dirty="0">
                <a:solidFill>
                  <a:srgbClr val="44536A"/>
                </a:solidFill>
                <a:effectLst/>
              </a:rPr>
              <a:t>Principes</a:t>
            </a:r>
            <a:r>
              <a:rPr lang="fr-FR" sz="1200" b="0" i="0" u="none" strike="noStrike" dirty="0">
                <a:solidFill>
                  <a:srgbClr val="44536A"/>
                </a:solidFill>
                <a:effectLst/>
              </a:rPr>
              <a:t> : Donne aux résidents californiens le droit de savoir quelles données sont collectées et de refuser la vente de leurs données.</a:t>
            </a:r>
          </a:p>
          <a:p>
            <a:pPr algn="l">
              <a:buFont typeface="Arial" panose="020B0604020202020204" pitchFamily="34" charset="0"/>
              <a:buChar char="•"/>
            </a:pPr>
            <a:r>
              <a:rPr lang="fr-FR" sz="1200" b="1" i="0" u="none" strike="noStrike" dirty="0">
                <a:solidFill>
                  <a:srgbClr val="44536A"/>
                </a:solidFill>
                <a:effectLst/>
              </a:rPr>
              <a:t>Nouveautés</a:t>
            </a:r>
            <a:r>
              <a:rPr lang="fr-FR" sz="1200" b="0" i="0" u="none" strike="noStrike" dirty="0">
                <a:solidFill>
                  <a:srgbClr val="44536A"/>
                </a:solidFill>
                <a:effectLst/>
              </a:rPr>
              <a:t> : Introduit le droit pour les consommateurs de refuser la vente de leurs données personnelles, une première aux États-Unis.</a:t>
            </a:r>
          </a:p>
          <a:p>
            <a:pPr marR="0" lvl="0" algn="l" defTabSz="914400" rtl="0" eaLnBrk="1" fontAlgn="auto" latinLnBrk="0" hangingPunct="1">
              <a:lnSpc>
                <a:spcPct val="150000"/>
              </a:lnSpc>
              <a:spcBef>
                <a:spcPts val="0"/>
              </a:spcBef>
              <a:spcAft>
                <a:spcPts val="0"/>
              </a:spcAft>
              <a:buClrTx/>
              <a:buSzTx/>
              <a:tabLst/>
              <a:defRPr/>
            </a:pPr>
            <a:endParaRPr lang="fr-FR" sz="1600" b="1" dirty="0">
              <a:solidFill>
                <a:srgbClr val="44536A"/>
              </a:solidFill>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6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076021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8CC98-6C5D-6BA9-77FD-BE795075013C}"/>
            </a:ext>
          </a:extLst>
        </p:cNvPr>
        <p:cNvGrpSpPr/>
        <p:nvPr/>
      </p:nvGrpSpPr>
      <p:grpSpPr>
        <a:xfrm>
          <a:off x="0" y="0"/>
          <a:ext cx="0" cy="0"/>
          <a:chOff x="0" y="0"/>
          <a:chExt cx="0" cy="0"/>
        </a:xfrm>
      </p:grpSpPr>
      <p:sp>
        <p:nvSpPr>
          <p:cNvPr id="8" name="Rectangle: Rounded Corners 36">
            <a:extLst>
              <a:ext uri="{FF2B5EF4-FFF2-40B4-BE49-F238E27FC236}">
                <a16:creationId xmlns:a16="http://schemas.microsoft.com/office/drawing/2014/main" id="{9D5FD8AF-A0A9-30CF-E0AB-CBDF0BFA3FEF}"/>
              </a:ext>
            </a:extLst>
          </p:cNvPr>
          <p:cNvSpPr/>
          <p:nvPr/>
        </p:nvSpPr>
        <p:spPr>
          <a:xfrm>
            <a:off x="1827533" y="1690688"/>
            <a:ext cx="8701547" cy="46543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2" name="Rectangle: Rounded Corners 2">
            <a:extLst>
              <a:ext uri="{FF2B5EF4-FFF2-40B4-BE49-F238E27FC236}">
                <a16:creationId xmlns:a16="http://schemas.microsoft.com/office/drawing/2014/main" id="{440D6130-0D2E-6377-4724-D872D2F8641F}"/>
              </a:ext>
            </a:extLst>
          </p:cNvPr>
          <p:cNvSpPr/>
          <p:nvPr/>
        </p:nvSpPr>
        <p:spPr>
          <a:xfrm>
            <a:off x="2169480" y="2622328"/>
            <a:ext cx="8359600" cy="343278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9" name="Title 1">
            <a:extLst>
              <a:ext uri="{FF2B5EF4-FFF2-40B4-BE49-F238E27FC236}">
                <a16:creationId xmlns:a16="http://schemas.microsoft.com/office/drawing/2014/main" id="{4A7F80FD-DC97-6F71-BB57-13A49F615765}"/>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49F2B1D4-1112-237E-401C-01E54C004558}"/>
              </a:ext>
            </a:extLst>
          </p:cNvPr>
          <p:cNvGrpSpPr/>
          <p:nvPr/>
        </p:nvGrpSpPr>
        <p:grpSpPr>
          <a:xfrm>
            <a:off x="1186469" y="1690688"/>
            <a:ext cx="1631175" cy="1757869"/>
            <a:chOff x="1282004" y="1517419"/>
            <a:chExt cx="1631175" cy="1757869"/>
          </a:xfrm>
        </p:grpSpPr>
        <p:sp>
          <p:nvSpPr>
            <p:cNvPr id="26" name="Oval 25">
              <a:extLst>
                <a:ext uri="{FF2B5EF4-FFF2-40B4-BE49-F238E27FC236}">
                  <a16:creationId xmlns:a16="http://schemas.microsoft.com/office/drawing/2014/main" id="{DB647DCB-6430-9954-7459-2CB4013504BB}"/>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56525F1C-28E9-3B39-6D82-D75EFAE662A7}"/>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sp>
        <p:nvSpPr>
          <p:cNvPr id="4" name="ZoneTexte 3">
            <a:extLst>
              <a:ext uri="{FF2B5EF4-FFF2-40B4-BE49-F238E27FC236}">
                <a16:creationId xmlns:a16="http://schemas.microsoft.com/office/drawing/2014/main" id="{C15EEE32-071E-FF09-7B05-11325ED68E22}"/>
              </a:ext>
            </a:extLst>
          </p:cNvPr>
          <p:cNvSpPr txBox="1"/>
          <p:nvPr/>
        </p:nvSpPr>
        <p:spPr>
          <a:xfrm>
            <a:off x="2320129" y="1861232"/>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sp>
        <p:nvSpPr>
          <p:cNvPr id="5" name="Rectangle 4">
            <a:extLst>
              <a:ext uri="{FF2B5EF4-FFF2-40B4-BE49-F238E27FC236}">
                <a16:creationId xmlns:a16="http://schemas.microsoft.com/office/drawing/2014/main" id="{25406A6A-D940-739C-9683-4791E45D312B}"/>
              </a:ext>
            </a:extLst>
          </p:cNvPr>
          <p:cNvSpPr>
            <a:spLocks/>
          </p:cNvSpPr>
          <p:nvPr/>
        </p:nvSpPr>
        <p:spPr>
          <a:xfrm>
            <a:off x="5753559" y="2739662"/>
            <a:ext cx="1620000" cy="982224"/>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lang="fr-FR" sz="2000" b="1" dirty="0">
                <a:solidFill>
                  <a:srgbClr val="44546A"/>
                </a:solidFill>
                <a:latin typeface="Century Gothic" panose="020F0302020204030204"/>
              </a:rPr>
              <a:t>Législations</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pic>
        <p:nvPicPr>
          <p:cNvPr id="6" name="Image 5" descr="Une image contenant drapeau, symbole, rouge, étoile&#10;&#10;Description générée automatiquement">
            <a:extLst>
              <a:ext uri="{FF2B5EF4-FFF2-40B4-BE49-F238E27FC236}">
                <a16:creationId xmlns:a16="http://schemas.microsoft.com/office/drawing/2014/main" id="{35CC63CF-6C77-A8FA-A87C-1AE6932A9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650" y="4342728"/>
            <a:ext cx="562478" cy="346900"/>
          </a:xfrm>
          <a:prstGeom prst="rect">
            <a:avLst/>
          </a:prstGeom>
        </p:spPr>
      </p:pic>
      <p:sp>
        <p:nvSpPr>
          <p:cNvPr id="13" name="Rectangle 12">
            <a:extLst>
              <a:ext uri="{FF2B5EF4-FFF2-40B4-BE49-F238E27FC236}">
                <a16:creationId xmlns:a16="http://schemas.microsoft.com/office/drawing/2014/main" id="{35BBF4B1-AC68-4A60-73B6-DA1D85BA5F4C}"/>
              </a:ext>
            </a:extLst>
          </p:cNvPr>
          <p:cNvSpPr/>
          <p:nvPr/>
        </p:nvSpPr>
        <p:spPr>
          <a:xfrm>
            <a:off x="3052918" y="3500758"/>
            <a:ext cx="6592724" cy="1891352"/>
          </a:xfrm>
          <a:prstGeom prst="rect">
            <a:avLst/>
          </a:prstGeom>
        </p:spPr>
        <p:txBody>
          <a:bodyPr wrap="square">
            <a:spAutoFit/>
          </a:bodyPr>
          <a:lstStyle/>
          <a:p>
            <a:pPr algn="l"/>
            <a:r>
              <a:rPr lang="fr-FR" sz="1200" b="1" i="0" u="none" strike="noStrike" dirty="0">
                <a:solidFill>
                  <a:srgbClr val="44536A"/>
                </a:solidFill>
                <a:effectLst/>
              </a:rPr>
              <a:t>Réglementations de la Cyberspace Administration of China</a:t>
            </a:r>
          </a:p>
          <a:p>
            <a:pPr algn="l">
              <a:buFont typeface="Arial" panose="020B0604020202020204" pitchFamily="34" charset="0"/>
              <a:buChar char="•"/>
            </a:pPr>
            <a:r>
              <a:rPr lang="fr-FR" sz="1200" b="1" i="0" u="none" strike="noStrike" dirty="0">
                <a:solidFill>
                  <a:srgbClr val="44536A"/>
                </a:solidFill>
                <a:effectLst/>
              </a:rPr>
              <a:t>Date clé</a:t>
            </a:r>
            <a:r>
              <a:rPr lang="fr-FR" sz="1200" b="0" i="0" u="none" strike="noStrike" dirty="0">
                <a:solidFill>
                  <a:srgbClr val="44536A"/>
                </a:solidFill>
                <a:effectLst/>
              </a:rPr>
              <a:t> : Proposition de nouvelles réglementations sur les algorithmes en 2021.</a:t>
            </a:r>
          </a:p>
          <a:p>
            <a:pPr algn="l">
              <a:buFont typeface="Arial" panose="020B0604020202020204" pitchFamily="34" charset="0"/>
              <a:buChar char="•"/>
            </a:pPr>
            <a:r>
              <a:rPr lang="fr-FR" sz="1200" b="1" i="0" u="none" strike="noStrike" dirty="0">
                <a:solidFill>
                  <a:srgbClr val="44536A"/>
                </a:solidFill>
                <a:effectLst/>
              </a:rPr>
              <a:t>Principes</a:t>
            </a:r>
            <a:r>
              <a:rPr lang="fr-FR" sz="1200" b="0" i="0" u="none" strike="noStrike" dirty="0">
                <a:solidFill>
                  <a:srgbClr val="44536A"/>
                </a:solidFill>
                <a:effectLst/>
              </a:rPr>
              <a:t> : Vise à réguler les services Internet utilisant des recommandations algorithmiques pour prévenir les désordres sociaux.</a:t>
            </a:r>
          </a:p>
          <a:p>
            <a:pPr algn="l">
              <a:buFont typeface="Arial" panose="020B0604020202020204" pitchFamily="34" charset="0"/>
              <a:buChar char="•"/>
            </a:pPr>
            <a:r>
              <a:rPr lang="fr-FR" sz="1200" b="1" i="0" u="none" strike="noStrike" dirty="0">
                <a:solidFill>
                  <a:srgbClr val="44536A"/>
                </a:solidFill>
                <a:effectLst/>
              </a:rPr>
              <a:t>Nouveautés</a:t>
            </a:r>
            <a:r>
              <a:rPr lang="fr-FR" sz="1200" b="0" i="0" u="none" strike="noStrike" dirty="0">
                <a:solidFill>
                  <a:srgbClr val="44536A"/>
                </a:solidFill>
                <a:effectLst/>
              </a:rPr>
              <a:t> : Souligne le contrôle gouvernemental sur les algorithmes d'IA et exige un examen préalable des algorithmes par les autorités.</a:t>
            </a:r>
          </a:p>
          <a:p>
            <a:pPr marR="0" lvl="0" algn="l" defTabSz="914400" rtl="0" eaLnBrk="1" fontAlgn="auto" latinLnBrk="0" hangingPunct="1">
              <a:lnSpc>
                <a:spcPct val="150000"/>
              </a:lnSpc>
              <a:spcBef>
                <a:spcPts val="0"/>
              </a:spcBef>
              <a:spcAft>
                <a:spcPts val="0"/>
              </a:spcAft>
              <a:buClrTx/>
              <a:buSzTx/>
              <a:tabLst/>
              <a:defRPr/>
            </a:pPr>
            <a:endParaRPr lang="fr-FR" sz="1600" b="1" dirty="0">
              <a:solidFill>
                <a:srgbClr val="44536A"/>
              </a:solidFill>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6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249549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EC565-630A-59E0-541B-4C952A874D18}"/>
            </a:ext>
          </a:extLst>
        </p:cNvPr>
        <p:cNvGrpSpPr/>
        <p:nvPr/>
      </p:nvGrpSpPr>
      <p:grpSpPr>
        <a:xfrm>
          <a:off x="0" y="0"/>
          <a:ext cx="0" cy="0"/>
          <a:chOff x="0" y="0"/>
          <a:chExt cx="0" cy="0"/>
        </a:xfrm>
      </p:grpSpPr>
      <p:sp>
        <p:nvSpPr>
          <p:cNvPr id="8" name="Rectangle: Rounded Corners 36">
            <a:extLst>
              <a:ext uri="{FF2B5EF4-FFF2-40B4-BE49-F238E27FC236}">
                <a16:creationId xmlns:a16="http://schemas.microsoft.com/office/drawing/2014/main" id="{C1785CDD-32D0-0825-7177-24DB3330502C}"/>
              </a:ext>
            </a:extLst>
          </p:cNvPr>
          <p:cNvSpPr/>
          <p:nvPr/>
        </p:nvSpPr>
        <p:spPr>
          <a:xfrm>
            <a:off x="1827533" y="1690688"/>
            <a:ext cx="8701547" cy="46543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fr-FR" sz="3200" b="1" dirty="0">
                <a:solidFill>
                  <a:srgbClr val="44536A"/>
                </a:solidFill>
              </a:rPr>
              <a:t>Principes</a:t>
            </a:r>
            <a:r>
              <a:rPr lang="fr-FR" sz="3200" dirty="0">
                <a:solidFill>
                  <a:srgbClr val="44536A"/>
                </a:solidFill>
              </a:rPr>
              <a:t> : Vise à soutenir l'innovation en IA tout en assurant son développement éthique et sûr.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12" name="Rectangle: Rounded Corners 2">
            <a:extLst>
              <a:ext uri="{FF2B5EF4-FFF2-40B4-BE49-F238E27FC236}">
                <a16:creationId xmlns:a16="http://schemas.microsoft.com/office/drawing/2014/main" id="{32CEBDE8-85D1-A90A-ABC3-ADEA3FEB1A1D}"/>
              </a:ext>
            </a:extLst>
          </p:cNvPr>
          <p:cNvSpPr/>
          <p:nvPr/>
        </p:nvSpPr>
        <p:spPr>
          <a:xfrm>
            <a:off x="2169480" y="2622328"/>
            <a:ext cx="8359600" cy="343278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9" name="Title 1">
            <a:extLst>
              <a:ext uri="{FF2B5EF4-FFF2-40B4-BE49-F238E27FC236}">
                <a16:creationId xmlns:a16="http://schemas.microsoft.com/office/drawing/2014/main" id="{57848201-1121-E27B-38CE-1D7EBBE324BC}"/>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36908568-CEE6-3B48-F237-F43C3CEB7EAE}"/>
              </a:ext>
            </a:extLst>
          </p:cNvPr>
          <p:cNvGrpSpPr/>
          <p:nvPr/>
        </p:nvGrpSpPr>
        <p:grpSpPr>
          <a:xfrm>
            <a:off x="1186469" y="1690688"/>
            <a:ext cx="1631175" cy="1757869"/>
            <a:chOff x="1282004" y="1517419"/>
            <a:chExt cx="1631175" cy="1757869"/>
          </a:xfrm>
        </p:grpSpPr>
        <p:sp>
          <p:nvSpPr>
            <p:cNvPr id="26" name="Oval 25">
              <a:extLst>
                <a:ext uri="{FF2B5EF4-FFF2-40B4-BE49-F238E27FC236}">
                  <a16:creationId xmlns:a16="http://schemas.microsoft.com/office/drawing/2014/main" id="{F1B4083A-C5AC-129B-5F0D-012111DBCB41}"/>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3</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E19281DC-48E2-C097-A3CA-8C27E39AAD1C}"/>
                </a:ext>
              </a:extLst>
            </p:cNvPr>
            <p:cNvSpPr txBox="1"/>
            <p:nvPr/>
          </p:nvSpPr>
          <p:spPr>
            <a:xfrm>
              <a:off x="2756859"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sp>
        <p:nvSpPr>
          <p:cNvPr id="4" name="ZoneTexte 3">
            <a:extLst>
              <a:ext uri="{FF2B5EF4-FFF2-40B4-BE49-F238E27FC236}">
                <a16:creationId xmlns:a16="http://schemas.microsoft.com/office/drawing/2014/main" id="{7B50F0E8-0043-FFB9-9E99-D74B40A71CF7}"/>
              </a:ext>
            </a:extLst>
          </p:cNvPr>
          <p:cNvSpPr txBox="1"/>
          <p:nvPr/>
        </p:nvSpPr>
        <p:spPr>
          <a:xfrm>
            <a:off x="2320129" y="1861232"/>
            <a:ext cx="5408728"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err="1">
                <a:solidFill>
                  <a:srgbClr val="DEB35C"/>
                </a:solidFill>
                <a:latin typeface="Century Gothic" panose="020F0302020204030204"/>
              </a:rPr>
              <a:t>Principaux</a:t>
            </a:r>
            <a:r>
              <a:rPr lang="en-US" sz="4000" b="1" dirty="0">
                <a:solidFill>
                  <a:srgbClr val="DEB35C"/>
                </a:solidFill>
                <a:latin typeface="Century Gothic" panose="020F0302020204030204"/>
              </a:rPr>
              <a:t> </a:t>
            </a:r>
            <a:r>
              <a:rPr lang="en-US" sz="4000" b="1" dirty="0" err="1">
                <a:solidFill>
                  <a:srgbClr val="DEB35C"/>
                </a:solidFill>
                <a:latin typeface="Century Gothic" panose="020F0302020204030204"/>
              </a:rPr>
              <a:t>Acteurs</a:t>
            </a:r>
            <a:endParaRPr lang="fr-FR" sz="4000" dirty="0"/>
          </a:p>
        </p:txBody>
      </p:sp>
      <p:sp>
        <p:nvSpPr>
          <p:cNvPr id="5" name="Rectangle 4">
            <a:extLst>
              <a:ext uri="{FF2B5EF4-FFF2-40B4-BE49-F238E27FC236}">
                <a16:creationId xmlns:a16="http://schemas.microsoft.com/office/drawing/2014/main" id="{CD64D97D-6636-E621-2EDB-C9392FDF4E15}"/>
              </a:ext>
            </a:extLst>
          </p:cNvPr>
          <p:cNvSpPr>
            <a:spLocks/>
          </p:cNvSpPr>
          <p:nvPr/>
        </p:nvSpPr>
        <p:spPr>
          <a:xfrm>
            <a:off x="5753559" y="2739662"/>
            <a:ext cx="1620000" cy="982224"/>
          </a:xfrm>
          <a:prstGeom prst="rect">
            <a:avLst/>
          </a:prstGeom>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lang="fr-FR" sz="2000" b="1" dirty="0">
                <a:solidFill>
                  <a:srgbClr val="44546A"/>
                </a:solidFill>
                <a:latin typeface="Century Gothic" panose="020F0302020204030204"/>
              </a:rPr>
              <a:t>Législations</a:t>
            </a: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3" name="Rectangle 12">
            <a:extLst>
              <a:ext uri="{FF2B5EF4-FFF2-40B4-BE49-F238E27FC236}">
                <a16:creationId xmlns:a16="http://schemas.microsoft.com/office/drawing/2014/main" id="{CB5F4BC7-30D1-6D71-0165-5EAB9710B9C5}"/>
              </a:ext>
            </a:extLst>
          </p:cNvPr>
          <p:cNvSpPr/>
          <p:nvPr/>
        </p:nvSpPr>
        <p:spPr>
          <a:xfrm>
            <a:off x="3052918" y="3500758"/>
            <a:ext cx="6592724" cy="1522020"/>
          </a:xfrm>
          <a:prstGeom prst="rect">
            <a:avLst/>
          </a:prstGeom>
        </p:spPr>
        <p:txBody>
          <a:bodyPr wrap="square">
            <a:spAutoFit/>
          </a:bodyPr>
          <a:lstStyle/>
          <a:p>
            <a:pPr algn="l"/>
            <a:r>
              <a:rPr lang="fr-FR" sz="1200" b="1" i="0" u="none" strike="noStrike" dirty="0">
                <a:solidFill>
                  <a:srgbClr val="44536A"/>
                </a:solidFill>
                <a:effectLst/>
              </a:rPr>
              <a:t>National AI </a:t>
            </a:r>
            <a:r>
              <a:rPr lang="fr-FR" sz="1200" b="1" i="0" u="none" strike="noStrike" dirty="0" err="1">
                <a:solidFill>
                  <a:srgbClr val="44536A"/>
                </a:solidFill>
                <a:effectLst/>
              </a:rPr>
              <a:t>Strategy</a:t>
            </a:r>
            <a:r>
              <a:rPr lang="fr-FR" sz="1200" b="1" i="0" u="none" strike="noStrike" dirty="0">
                <a:solidFill>
                  <a:srgbClr val="44536A"/>
                </a:solidFill>
                <a:effectLst/>
              </a:rPr>
              <a:t> du Royaume-Uni</a:t>
            </a:r>
          </a:p>
          <a:p>
            <a:pPr algn="l">
              <a:buFont typeface="Arial" panose="020B0604020202020204" pitchFamily="34" charset="0"/>
              <a:buChar char="•"/>
            </a:pPr>
            <a:r>
              <a:rPr lang="fr-FR" sz="1200" b="1" i="0" u="none" strike="noStrike" dirty="0">
                <a:solidFill>
                  <a:srgbClr val="44536A"/>
                </a:solidFill>
                <a:effectLst/>
              </a:rPr>
              <a:t>Date clé</a:t>
            </a:r>
            <a:r>
              <a:rPr lang="fr-FR" sz="1200" b="0" i="0" u="none" strike="noStrike" dirty="0">
                <a:solidFill>
                  <a:srgbClr val="44536A"/>
                </a:solidFill>
                <a:effectLst/>
              </a:rPr>
              <a:t> : Lancée en septembre 2021.</a:t>
            </a:r>
          </a:p>
          <a:p>
            <a:pPr algn="l">
              <a:buFont typeface="Arial" panose="020B0604020202020204" pitchFamily="34" charset="0"/>
              <a:buChar char="•"/>
            </a:pPr>
            <a:r>
              <a:rPr lang="fr-FR" sz="1200" b="1" i="0" u="none" strike="noStrike" dirty="0">
                <a:solidFill>
                  <a:srgbClr val="44536A"/>
                </a:solidFill>
                <a:effectLst/>
              </a:rPr>
              <a:t>Nouveautés</a:t>
            </a:r>
            <a:r>
              <a:rPr lang="fr-FR" sz="1200" b="0" i="0" u="none" strike="noStrike" dirty="0">
                <a:solidFill>
                  <a:srgbClr val="44536A"/>
                </a:solidFill>
                <a:effectLst/>
              </a:rPr>
              <a:t> : Met l'accent sur le leadership en IA éthique et sécuritaire, distinct de l'approche de l'UE post-Brexit.</a:t>
            </a:r>
          </a:p>
          <a:p>
            <a:pPr marR="0" lvl="0" algn="l" defTabSz="914400" rtl="0" eaLnBrk="1" fontAlgn="auto" latinLnBrk="0" hangingPunct="1">
              <a:lnSpc>
                <a:spcPct val="150000"/>
              </a:lnSpc>
              <a:spcBef>
                <a:spcPts val="0"/>
              </a:spcBef>
              <a:spcAft>
                <a:spcPts val="0"/>
              </a:spcAft>
              <a:buClrTx/>
              <a:buSzTx/>
              <a:tabLst/>
              <a:defRPr/>
            </a:pPr>
            <a:endParaRPr lang="fr-FR" sz="1600" b="1" dirty="0">
              <a:solidFill>
                <a:srgbClr val="44536A"/>
              </a:solidFill>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6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pic>
        <p:nvPicPr>
          <p:cNvPr id="3" name="Image 2" descr="Une image contenant symbole, Symétrie, ligne, drapeau&#10;&#10;Description générée automatiquement">
            <a:extLst>
              <a:ext uri="{FF2B5EF4-FFF2-40B4-BE49-F238E27FC236}">
                <a16:creationId xmlns:a16="http://schemas.microsoft.com/office/drawing/2014/main" id="{46C53F0C-F13F-B129-1D2E-CE506701D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650" y="4351921"/>
            <a:ext cx="579966" cy="337967"/>
          </a:xfrm>
          <a:prstGeom prst="rect">
            <a:avLst/>
          </a:prstGeom>
        </p:spPr>
      </p:pic>
    </p:spTree>
    <p:extLst>
      <p:ext uri="{BB962C8B-B14F-4D97-AF65-F5344CB8AC3E}">
        <p14:creationId xmlns:p14="http://schemas.microsoft.com/office/powerpoint/2010/main" val="8049205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7B1866-E4B8-5B22-CE42-30FBB3383438}"/>
              </a:ext>
            </a:extLst>
          </p:cNvPr>
          <p:cNvSpPr>
            <a:spLocks noGrp="1"/>
          </p:cNvSpPr>
          <p:nvPr>
            <p:ph type="title"/>
          </p:nvPr>
        </p:nvSpPr>
        <p:spPr>
          <a:xfrm>
            <a:off x="838200" y="365125"/>
            <a:ext cx="10515600" cy="1325563"/>
          </a:xfrm>
        </p:spPr>
        <p:txBody>
          <a:bodyPr/>
          <a:lstStyle/>
          <a:p>
            <a:r>
              <a:rPr lang="fr-FR" dirty="0"/>
              <a:t>Session 4 : NLP &amp; </a:t>
            </a:r>
            <a:r>
              <a:rPr lang="fr-FR" dirty="0" err="1"/>
              <a:t>GenAI</a:t>
            </a:r>
            <a:endParaRPr lang="en-US" dirty="0"/>
          </a:p>
        </p:txBody>
      </p:sp>
      <p:grpSp>
        <p:nvGrpSpPr>
          <p:cNvPr id="19" name="Groupe 18">
            <a:extLst>
              <a:ext uri="{FF2B5EF4-FFF2-40B4-BE49-F238E27FC236}">
                <a16:creationId xmlns:a16="http://schemas.microsoft.com/office/drawing/2014/main" id="{DBAE7531-B488-FD2F-0C2F-6322720B856F}"/>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CC7A453D-E59B-A8E3-2CF1-06ACA26BF14E}"/>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FD29F582-7E80-1ED9-FD68-791014BA3B21}"/>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DBE19DC7-4C33-DC3D-4A5F-48F754E89619}"/>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4</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6AAB7184-6A20-ED2B-9BD9-3AE761AA3215}"/>
                  </a:ext>
                </a:extLst>
              </p:cNvPr>
              <p:cNvSpPr txBox="1"/>
              <p:nvPr/>
            </p:nvSpPr>
            <p:spPr>
              <a:xfrm>
                <a:off x="2415665" y="1687963"/>
                <a:ext cx="223822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4000" b="1" dirty="0">
                    <a:solidFill>
                      <a:srgbClr val="DEB35C"/>
                    </a:solidFill>
                    <a:latin typeface="Century Gothic" panose="020F0302020204030204"/>
                  </a:rPr>
                  <a:t>RAG</a:t>
                </a:r>
                <a:endParaRPr lang="fr-FR" sz="4000" dirty="0"/>
              </a:p>
            </p:txBody>
          </p:sp>
        </p:grpSp>
        <p:grpSp>
          <p:nvGrpSpPr>
            <p:cNvPr id="17" name="Groupe 16">
              <a:extLst>
                <a:ext uri="{FF2B5EF4-FFF2-40B4-BE49-F238E27FC236}">
                  <a16:creationId xmlns:a16="http://schemas.microsoft.com/office/drawing/2014/main" id="{A4B0CC71-1A4D-18D9-DCE3-47E825C2CBC4}"/>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B8149D74-FFB7-3E8F-DE99-F6E1FC3B7439}"/>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6" name="ZoneTexte 15">
                <a:extLst>
                  <a:ext uri="{FF2B5EF4-FFF2-40B4-BE49-F238E27FC236}">
                    <a16:creationId xmlns:a16="http://schemas.microsoft.com/office/drawing/2014/main" id="{95513806-3EC9-CD3A-B770-D6FFC7A6A52B}"/>
                  </a:ext>
                </a:extLst>
              </p:cNvPr>
              <p:cNvSpPr txBox="1"/>
              <p:nvPr/>
            </p:nvSpPr>
            <p:spPr>
              <a:xfrm>
                <a:off x="2547777" y="2517572"/>
                <a:ext cx="5954778" cy="584775"/>
              </a:xfrm>
              <a:prstGeom prst="rect">
                <a:avLst/>
              </a:prstGeom>
              <a:noFill/>
            </p:spPr>
            <p:txBody>
              <a:bodyPr wrap="square" rtlCol="0">
                <a:spAutoFit/>
              </a:bodyPr>
              <a:lstStyle/>
              <a:p>
                <a:r>
                  <a:rPr kumimoji="0" lang="en-US"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lang="en-US" sz="3200" b="1" dirty="0">
                    <a:solidFill>
                      <a:srgbClr val="44546A"/>
                    </a:solidFill>
                    <a:latin typeface="Century Gothic" panose="020F0302020204030204"/>
                  </a:rPr>
                  <a:t>--</a:t>
                </a:r>
                <a:endParaRPr lang="fr-FR" sz="3200" dirty="0"/>
              </a:p>
            </p:txBody>
          </p:sp>
          <p:grpSp>
            <p:nvGrpSpPr>
              <p:cNvPr id="10" name="Group 9">
                <a:extLst>
                  <a:ext uri="{FF2B5EF4-FFF2-40B4-BE49-F238E27FC236}">
                    <a16:creationId xmlns:a16="http://schemas.microsoft.com/office/drawing/2014/main" id="{BA56AE73-FF66-C0A2-A112-CC1659862DAA}"/>
                  </a:ext>
                </a:extLst>
              </p:cNvPr>
              <p:cNvGrpSpPr/>
              <p:nvPr/>
            </p:nvGrpSpPr>
            <p:grpSpPr>
              <a:xfrm>
                <a:off x="2756859" y="2875178"/>
                <a:ext cx="7670031" cy="985541"/>
                <a:chOff x="7220039" y="5129041"/>
                <a:chExt cx="4484065" cy="985541"/>
              </a:xfrm>
            </p:grpSpPr>
            <p:sp>
              <p:nvSpPr>
                <p:cNvPr id="11" name="TextBox 10">
                  <a:extLst>
                    <a:ext uri="{FF2B5EF4-FFF2-40B4-BE49-F238E27FC236}">
                      <a16:creationId xmlns:a16="http://schemas.microsoft.com/office/drawing/2014/main" id="{49B6E685-58F9-5EB6-89C8-D8A497DCF3E3}"/>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CD04640E-034D-CC70-5F79-C9ABF27896F2}"/>
                    </a:ext>
                  </a:extLst>
                </p:cNvPr>
                <p:cNvSpPr/>
                <p:nvPr/>
              </p:nvSpPr>
              <p:spPr>
                <a:xfrm>
                  <a:off x="7220038" y="5416890"/>
                  <a:ext cx="4484045" cy="69769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0" i="0" u="none" strike="noStrike" kern="1200" cap="none" spc="0" normalizeH="0" baseline="0" noProof="0" dirty="0">
                      <a:ln>
                        <a:noFill/>
                      </a:ln>
                      <a:solidFill>
                        <a:srgbClr val="44546A"/>
                      </a:solidFill>
                      <a:effectLst/>
                      <a:uLnTx/>
                      <a:uFillTx/>
                      <a:latin typeface="Century Gothic" panose="020F0302020204030204"/>
                      <a:ea typeface="+mn-ea"/>
                      <a:cs typeface="+mn-cs"/>
                    </a:rPr>
                    <a:t>Déclencher amorce pour développer l'intelligence artificielle dans ses processus pour décupler la productivité des salariés mais aussi de ces outils et pratiques</a:t>
                  </a: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spTree>
    <p:extLst>
      <p:ext uri="{BB962C8B-B14F-4D97-AF65-F5344CB8AC3E}">
        <p14:creationId xmlns:p14="http://schemas.microsoft.com/office/powerpoint/2010/main" val="4935183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BF6BE-02B0-22A4-561B-CF7DC2B28AB2}"/>
            </a:ext>
          </a:extLst>
        </p:cNvPr>
        <p:cNvGrpSpPr/>
        <p:nvPr/>
      </p:nvGrpSpPr>
      <p:grpSpPr>
        <a:xfrm>
          <a:off x="0" y="0"/>
          <a:ext cx="0" cy="0"/>
          <a:chOff x="0" y="0"/>
          <a:chExt cx="0" cy="0"/>
        </a:xfrm>
      </p:grpSpPr>
      <p:grpSp>
        <p:nvGrpSpPr>
          <p:cNvPr id="21" name="Groupe 20">
            <a:extLst>
              <a:ext uri="{FF2B5EF4-FFF2-40B4-BE49-F238E27FC236}">
                <a16:creationId xmlns:a16="http://schemas.microsoft.com/office/drawing/2014/main" id="{1202E022-15D0-CD56-D629-1098B434940F}"/>
              </a:ext>
            </a:extLst>
          </p:cNvPr>
          <p:cNvGrpSpPr/>
          <p:nvPr/>
        </p:nvGrpSpPr>
        <p:grpSpPr>
          <a:xfrm>
            <a:off x="1186469" y="1690688"/>
            <a:ext cx="9271981" cy="2552798"/>
            <a:chOff x="1282004" y="1517419"/>
            <a:chExt cx="9271981" cy="2552798"/>
          </a:xfrm>
        </p:grpSpPr>
        <p:grpSp>
          <p:nvGrpSpPr>
            <p:cNvPr id="22" name="Groupe 21">
              <a:extLst>
                <a:ext uri="{FF2B5EF4-FFF2-40B4-BE49-F238E27FC236}">
                  <a16:creationId xmlns:a16="http://schemas.microsoft.com/office/drawing/2014/main" id="{6DDCE7C1-D5DB-D372-B049-BE8BC951014B}"/>
                </a:ext>
              </a:extLst>
            </p:cNvPr>
            <p:cNvGrpSpPr/>
            <p:nvPr/>
          </p:nvGrpSpPr>
          <p:grpSpPr>
            <a:xfrm>
              <a:off x="1282004" y="1517419"/>
              <a:ext cx="9271981" cy="2552798"/>
              <a:chOff x="1282004" y="1517419"/>
              <a:chExt cx="9271981" cy="2552798"/>
            </a:xfrm>
          </p:grpSpPr>
          <p:sp>
            <p:nvSpPr>
              <p:cNvPr id="30" name="Rectangle: Rounded Corners 36">
                <a:extLst>
                  <a:ext uri="{FF2B5EF4-FFF2-40B4-BE49-F238E27FC236}">
                    <a16:creationId xmlns:a16="http://schemas.microsoft.com/office/drawing/2014/main" id="{F7762D9B-A5FE-6FB9-8225-1BC72965B300}"/>
                  </a:ext>
                </a:extLst>
              </p:cNvPr>
              <p:cNvSpPr/>
              <p:nvPr/>
            </p:nvSpPr>
            <p:spPr>
              <a:xfrm>
                <a:off x="1923068" y="1517420"/>
                <a:ext cx="8630917" cy="255279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31" name="Oval 25">
                <a:extLst>
                  <a:ext uri="{FF2B5EF4-FFF2-40B4-BE49-F238E27FC236}">
                    <a16:creationId xmlns:a16="http://schemas.microsoft.com/office/drawing/2014/main" id="{E87DCDA8-8DE5-2CCC-AC8C-69AB985932DC}"/>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5</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2" name="ZoneTexte 31">
                <a:extLst>
                  <a:ext uri="{FF2B5EF4-FFF2-40B4-BE49-F238E27FC236}">
                    <a16:creationId xmlns:a16="http://schemas.microsoft.com/office/drawing/2014/main" id="{A67EE126-77BF-2674-D394-F2E87856E4EA}"/>
                  </a:ext>
                </a:extLst>
              </p:cNvPr>
              <p:cNvSpPr txBox="1"/>
              <p:nvPr/>
            </p:nvSpPr>
            <p:spPr>
              <a:xfrm>
                <a:off x="2415664" y="1687963"/>
                <a:ext cx="8044337" cy="584775"/>
              </a:xfrm>
              <a:prstGeom prst="rect">
                <a:avLst/>
              </a:prstGeom>
              <a:noFill/>
            </p:spPr>
            <p:txBody>
              <a:bodyPr wrap="square" rtlCol="0">
                <a:spAutoFit/>
              </a:bodyPr>
              <a:lstStyle/>
              <a:p>
                <a:r>
                  <a:rPr lang="en-US" sz="3200" b="1" dirty="0" err="1">
                    <a:solidFill>
                      <a:srgbClr val="DEB35C"/>
                    </a:solidFill>
                    <a:latin typeface="Century Gothic" panose="020F0302020204030204"/>
                  </a:rPr>
                  <a:t>LangChain</a:t>
                </a:r>
                <a:r>
                  <a:rPr lang="en-US" sz="3200" b="1" dirty="0">
                    <a:solidFill>
                      <a:srgbClr val="DEB35C"/>
                    </a:solidFill>
                    <a:latin typeface="Century Gothic" panose="020F0302020204030204"/>
                  </a:rPr>
                  <a:t> </a:t>
                </a:r>
                <a:endParaRPr lang="fr-FR" sz="3200" dirty="0"/>
              </a:p>
            </p:txBody>
          </p:sp>
        </p:grpSp>
        <p:grpSp>
          <p:nvGrpSpPr>
            <p:cNvPr id="23" name="Groupe 22">
              <a:extLst>
                <a:ext uri="{FF2B5EF4-FFF2-40B4-BE49-F238E27FC236}">
                  <a16:creationId xmlns:a16="http://schemas.microsoft.com/office/drawing/2014/main" id="{1A5F5AD5-4632-22C1-48A0-5212E4C8CA46}"/>
                </a:ext>
              </a:extLst>
            </p:cNvPr>
            <p:cNvGrpSpPr/>
            <p:nvPr/>
          </p:nvGrpSpPr>
          <p:grpSpPr>
            <a:xfrm>
              <a:off x="2265015" y="2449060"/>
              <a:ext cx="8288970" cy="1384995"/>
              <a:chOff x="2265015" y="2449060"/>
              <a:chExt cx="8288970" cy="1384995"/>
            </a:xfrm>
          </p:grpSpPr>
          <p:sp>
            <p:nvSpPr>
              <p:cNvPr id="24" name="Rectangle: Rounded Corners 2">
                <a:extLst>
                  <a:ext uri="{FF2B5EF4-FFF2-40B4-BE49-F238E27FC236}">
                    <a16:creationId xmlns:a16="http://schemas.microsoft.com/office/drawing/2014/main" id="{D251F68E-F77C-EC4D-C202-5D4BDD63E079}"/>
                  </a:ext>
                </a:extLst>
              </p:cNvPr>
              <p:cNvSpPr/>
              <p:nvPr/>
            </p:nvSpPr>
            <p:spPr>
              <a:xfrm>
                <a:off x="2265015" y="2449060"/>
                <a:ext cx="8288970" cy="138499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8" name="TextBox 10">
                <a:extLst>
                  <a:ext uri="{FF2B5EF4-FFF2-40B4-BE49-F238E27FC236}">
                    <a16:creationId xmlns:a16="http://schemas.microsoft.com/office/drawing/2014/main" id="{D75DD6E8-91CE-1CFF-542D-A5E79881DEEB}"/>
                  </a:ext>
                </a:extLst>
              </p:cNvPr>
              <p:cNvSpPr txBox="1"/>
              <p:nvPr/>
            </p:nvSpPr>
            <p:spPr>
              <a:xfrm>
                <a:off x="2756860"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5" name="Title 1">
            <a:extLst>
              <a:ext uri="{FF2B5EF4-FFF2-40B4-BE49-F238E27FC236}">
                <a16:creationId xmlns:a16="http://schemas.microsoft.com/office/drawing/2014/main" id="{A625B81C-A988-D946-4EC3-8FD9F5DE8930}"/>
              </a:ext>
            </a:extLst>
          </p:cNvPr>
          <p:cNvSpPr>
            <a:spLocks noGrp="1"/>
          </p:cNvSpPr>
          <p:nvPr>
            <p:ph type="title"/>
          </p:nvPr>
        </p:nvSpPr>
        <p:spPr>
          <a:xfrm>
            <a:off x="838200" y="365125"/>
            <a:ext cx="10515600" cy="1325563"/>
          </a:xfrm>
        </p:spPr>
        <p:txBody>
          <a:bodyPr/>
          <a:lstStyle/>
          <a:p>
            <a:r>
              <a:rPr lang="fr-FR" dirty="0"/>
              <a:t>Session 4 :</a:t>
            </a:r>
            <a:endParaRPr lang="en-US" dirty="0"/>
          </a:p>
        </p:txBody>
      </p:sp>
      <p:pic>
        <p:nvPicPr>
          <p:cNvPr id="2" name="Image 1" descr="Une image contenant Graphique, graphisme, logo, conception&#10;&#10;Description générée automatiquement">
            <a:extLst>
              <a:ext uri="{FF2B5EF4-FFF2-40B4-BE49-F238E27FC236}">
                <a16:creationId xmlns:a16="http://schemas.microsoft.com/office/drawing/2014/main" id="{4C6F59A6-3844-3003-9B46-96770B91115D}"/>
              </a:ext>
            </a:extLst>
          </p:cNvPr>
          <p:cNvPicPr>
            <a:picLocks noChangeAspect="1"/>
          </p:cNvPicPr>
          <p:nvPr/>
        </p:nvPicPr>
        <p:blipFill rotWithShape="1">
          <a:blip r:embed="rId2">
            <a:extLst>
              <a:ext uri="{28A0092B-C50C-407E-A947-70E740481C1C}">
                <a14:useLocalDpi xmlns:a14="http://schemas.microsoft.com/office/drawing/2010/main" val="0"/>
              </a:ext>
            </a:extLst>
          </a:blip>
          <a:srcRect l="12535" t="34604" r="67115" b="34473"/>
          <a:stretch/>
        </p:blipFill>
        <p:spPr>
          <a:xfrm>
            <a:off x="5905601" y="919643"/>
            <a:ext cx="1045142" cy="610452"/>
          </a:xfrm>
          <a:prstGeom prst="rect">
            <a:avLst/>
          </a:prstGeom>
        </p:spPr>
      </p:pic>
      <p:sp>
        <p:nvSpPr>
          <p:cNvPr id="33" name="Rectangle 32">
            <a:extLst>
              <a:ext uri="{FF2B5EF4-FFF2-40B4-BE49-F238E27FC236}">
                <a16:creationId xmlns:a16="http://schemas.microsoft.com/office/drawing/2014/main" id="{D9AC5CF1-1002-4F3C-DEC1-DB5E4FF00197}"/>
              </a:ext>
            </a:extLst>
          </p:cNvPr>
          <p:cNvSpPr/>
          <p:nvPr/>
        </p:nvSpPr>
        <p:spPr>
          <a:xfrm>
            <a:off x="2491878" y="2461735"/>
            <a:ext cx="7872588" cy="1384995"/>
          </a:xfrm>
          <a:prstGeom prst="rect">
            <a:avLst/>
          </a:prstGeom>
        </p:spPr>
        <p:txBody>
          <a:bodyPr wrap="square">
            <a:spAutoFit/>
          </a:bodyPr>
          <a:lstStyle/>
          <a:p>
            <a:pPr algn="just"/>
            <a:br>
              <a:rPr lang="fr-FR" sz="1200" b="0" i="0" u="none" strike="noStrike" dirty="0">
                <a:solidFill>
                  <a:srgbClr val="44536A"/>
                </a:solidFill>
                <a:effectLst/>
              </a:rPr>
            </a:br>
            <a:endParaRPr lang="fr-FR" sz="1200" b="0" i="0" u="none" strike="noStrike" dirty="0">
              <a:solidFill>
                <a:srgbClr val="44536A"/>
              </a:solidFill>
              <a:effectLst/>
            </a:endParaRPr>
          </a:p>
          <a:p>
            <a:pPr algn="just"/>
            <a:r>
              <a:rPr lang="fr-FR" sz="1200" b="1" i="0" u="none" strike="noStrike" dirty="0" err="1">
                <a:solidFill>
                  <a:srgbClr val="44536A"/>
                </a:solidFill>
                <a:effectLst/>
              </a:rPr>
              <a:t>LangChain</a:t>
            </a:r>
            <a:r>
              <a:rPr lang="fr-FR" sz="1200" b="1" i="0" u="none" strike="noStrike" dirty="0">
                <a:solidFill>
                  <a:srgbClr val="44536A"/>
                </a:solidFill>
                <a:effectLst/>
              </a:rPr>
              <a:t> </a:t>
            </a:r>
            <a:r>
              <a:rPr lang="fr-FR" sz="1200" b="0" i="0" u="none" strike="noStrike" dirty="0">
                <a:solidFill>
                  <a:srgbClr val="44536A"/>
                </a:solidFill>
                <a:effectLst/>
              </a:rPr>
              <a:t>est une bibliothèque open source et </a:t>
            </a:r>
            <a:r>
              <a:rPr lang="fr-FR" sz="1200" b="0" i="0" u="none" strike="noStrike" dirty="0" err="1">
                <a:solidFill>
                  <a:srgbClr val="44536A"/>
                </a:solidFill>
                <a:effectLst/>
              </a:rPr>
              <a:t>framework</a:t>
            </a:r>
            <a:r>
              <a:rPr lang="fr-FR" sz="1200" b="0" i="0" u="none" strike="noStrike" dirty="0">
                <a:solidFill>
                  <a:srgbClr val="44536A"/>
                </a:solidFill>
                <a:effectLst/>
              </a:rPr>
              <a:t> conçu pour faciliter le développement d'applications basées sur les LLM, comme ceux de la série GPT d'</a:t>
            </a:r>
            <a:r>
              <a:rPr lang="fr-FR" sz="1200" b="0" i="0" u="none" strike="noStrike" dirty="0" err="1">
                <a:solidFill>
                  <a:srgbClr val="44536A"/>
                </a:solidFill>
                <a:effectLst/>
              </a:rPr>
              <a:t>OpenAI</a:t>
            </a:r>
            <a:r>
              <a:rPr lang="fr-FR" sz="1200" b="0" i="0" u="none" strike="noStrike" dirty="0">
                <a:solidFill>
                  <a:srgbClr val="44536A"/>
                </a:solidFill>
                <a:effectLst/>
              </a:rPr>
              <a:t>. </a:t>
            </a:r>
          </a:p>
          <a:p>
            <a:pPr algn="just"/>
            <a:r>
              <a:rPr lang="fr-FR" sz="1200" b="0" i="0" u="none" strike="noStrike" dirty="0">
                <a:solidFill>
                  <a:srgbClr val="44536A"/>
                </a:solidFill>
                <a:effectLst/>
              </a:rPr>
              <a:t>Développé par la communauté de l'IA, </a:t>
            </a:r>
            <a:r>
              <a:rPr lang="fr-FR" sz="1200" b="0" i="0" u="none" strike="noStrike" dirty="0" err="1">
                <a:solidFill>
                  <a:srgbClr val="44536A"/>
                </a:solidFill>
                <a:effectLst/>
              </a:rPr>
              <a:t>LangChain</a:t>
            </a:r>
            <a:r>
              <a:rPr lang="fr-FR" sz="1200" b="0" i="0" u="none" strike="noStrike" dirty="0">
                <a:solidFill>
                  <a:srgbClr val="44536A"/>
                </a:solidFill>
                <a:effectLst/>
              </a:rPr>
              <a:t> vise à simplifier l'intégration et l'orchestration des modèles de langage dans diverses applications et workflows, en fournissant des outils et des abstractions pour gérer les interactions avec les modèles de langage.</a:t>
            </a:r>
          </a:p>
        </p:txBody>
      </p:sp>
    </p:spTree>
    <p:extLst>
      <p:ext uri="{BB962C8B-B14F-4D97-AF65-F5344CB8AC3E}">
        <p14:creationId xmlns:p14="http://schemas.microsoft.com/office/powerpoint/2010/main" val="1654423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3134-E6CD-5556-CE73-D96673EF647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90FFEC44-B485-020A-E61D-ED8973ABD0C5}"/>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grpSp>
        <p:nvGrpSpPr>
          <p:cNvPr id="19" name="Groupe 18">
            <a:extLst>
              <a:ext uri="{FF2B5EF4-FFF2-40B4-BE49-F238E27FC236}">
                <a16:creationId xmlns:a16="http://schemas.microsoft.com/office/drawing/2014/main" id="{BE317164-5159-94B6-267D-343DEE74E293}"/>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B8BFA1D1-B3FE-6A90-FC44-98F4DBD5E67C}"/>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70616870-0FD4-8F0B-F706-CFFC1B37E484}"/>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DC6C0D04-2590-8518-D6FB-D3EF60AE6F32}"/>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1</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89943A74-8766-55F3-4DAD-AC4C14A4235C}"/>
                  </a:ext>
                </a:extLst>
              </p:cNvPr>
              <p:cNvSpPr txBox="1"/>
              <p:nvPr/>
            </p:nvSpPr>
            <p:spPr>
              <a:xfrm>
                <a:off x="2415665" y="1687963"/>
                <a:ext cx="3963712" cy="707886"/>
              </a:xfrm>
              <a:prstGeom prst="rect">
                <a:avLst/>
              </a:prstGeom>
              <a:noFill/>
            </p:spPr>
            <p:txBody>
              <a:bodyPr wrap="square" rtlCol="0">
                <a:spAutoFit/>
              </a:bodyPr>
              <a:lstStyle/>
              <a:p>
                <a:r>
                  <a:rPr kumimoji="0" lang="en-US" sz="2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en-US" sz="4000" b="1" i="0" u="none" strike="noStrike" kern="1200" cap="none" spc="0" normalizeH="0" baseline="0" noProof="0" dirty="0">
                    <a:ln>
                      <a:noFill/>
                    </a:ln>
                    <a:solidFill>
                      <a:srgbClr val="DEB35C"/>
                    </a:solidFill>
                    <a:effectLst/>
                    <a:uLnTx/>
                    <a:uFillTx/>
                    <a:latin typeface="Century Gothic" panose="020F0302020204030204"/>
                    <a:ea typeface="+mn-ea"/>
                    <a:cs typeface="+mn-cs"/>
                  </a:rPr>
                  <a:t>Introduction</a:t>
                </a:r>
                <a:endParaRPr lang="fr-FR" sz="4000" dirty="0"/>
              </a:p>
            </p:txBody>
          </p:sp>
        </p:grpSp>
        <p:grpSp>
          <p:nvGrpSpPr>
            <p:cNvPr id="17" name="Groupe 16">
              <a:extLst>
                <a:ext uri="{FF2B5EF4-FFF2-40B4-BE49-F238E27FC236}">
                  <a16:creationId xmlns:a16="http://schemas.microsoft.com/office/drawing/2014/main" id="{895A4288-244C-CACC-5AC3-77275F81C5C6}"/>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52EA6A99-B039-870F-D900-8BF807FE1B99}"/>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nvGrpSpPr>
              <p:cNvPr id="10" name="Group 9">
                <a:extLst>
                  <a:ext uri="{FF2B5EF4-FFF2-40B4-BE49-F238E27FC236}">
                    <a16:creationId xmlns:a16="http://schemas.microsoft.com/office/drawing/2014/main" id="{633A5453-6258-CB6D-B2E8-31357E7D3FA4}"/>
                  </a:ext>
                </a:extLst>
              </p:cNvPr>
              <p:cNvGrpSpPr/>
              <p:nvPr/>
            </p:nvGrpSpPr>
            <p:grpSpPr>
              <a:xfrm>
                <a:off x="2756859" y="2726387"/>
                <a:ext cx="7669997" cy="697692"/>
                <a:chOff x="7220039" y="4980250"/>
                <a:chExt cx="4484045" cy="697692"/>
              </a:xfrm>
            </p:grpSpPr>
            <p:sp>
              <p:nvSpPr>
                <p:cNvPr id="11" name="TextBox 10">
                  <a:extLst>
                    <a:ext uri="{FF2B5EF4-FFF2-40B4-BE49-F238E27FC236}">
                      <a16:creationId xmlns:a16="http://schemas.microsoft.com/office/drawing/2014/main" id="{7261FDDC-A2B7-9481-8050-3D11CBA05472}"/>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237BA4CD-6B3A-797A-7339-D7114E7324F6}"/>
                    </a:ext>
                  </a:extLst>
                </p:cNvPr>
                <p:cNvSpPr/>
                <p:nvPr/>
              </p:nvSpPr>
              <p:spPr>
                <a:xfrm>
                  <a:off x="7220039" y="4980250"/>
                  <a:ext cx="4484045" cy="697692"/>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Qu’est-ce que le ML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id-ID" sz="1400" b="0"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grpSp>
      <p:sp>
        <p:nvSpPr>
          <p:cNvPr id="2" name="ZoneTexte 1">
            <a:extLst>
              <a:ext uri="{FF2B5EF4-FFF2-40B4-BE49-F238E27FC236}">
                <a16:creationId xmlns:a16="http://schemas.microsoft.com/office/drawing/2014/main" id="{C33ACBE8-47C9-EF22-61AF-7EF7D0FB4022}"/>
              </a:ext>
            </a:extLst>
          </p:cNvPr>
          <p:cNvSpPr txBox="1"/>
          <p:nvPr/>
        </p:nvSpPr>
        <p:spPr>
          <a:xfrm>
            <a:off x="2635102" y="3605658"/>
            <a:ext cx="6921795" cy="584775"/>
          </a:xfrm>
          <a:prstGeom prst="rect">
            <a:avLst/>
          </a:prstGeom>
          <a:noFill/>
        </p:spPr>
        <p:txBody>
          <a:bodyPr wrap="square" rtlCol="0">
            <a:spAutoFit/>
          </a:bodyPr>
          <a:lstStyle/>
          <a:p>
            <a:r>
              <a:rPr lang="fr-FR" sz="1600" dirty="0">
                <a:solidFill>
                  <a:srgbClr val="44536A"/>
                </a:solidFill>
                <a:latin typeface="+mj-lt"/>
              </a:rPr>
              <a:t>Le ML permet aux systèmes autonomes d’apprendre sans programmation explicite. </a:t>
            </a:r>
          </a:p>
        </p:txBody>
      </p:sp>
    </p:spTree>
    <p:extLst>
      <p:ext uri="{BB962C8B-B14F-4D97-AF65-F5344CB8AC3E}">
        <p14:creationId xmlns:p14="http://schemas.microsoft.com/office/powerpoint/2010/main" val="11043002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8B3E6-2A33-7E11-19AE-007459C48302}"/>
            </a:ext>
          </a:extLst>
        </p:cNvPr>
        <p:cNvGrpSpPr/>
        <p:nvPr/>
      </p:nvGrpSpPr>
      <p:grpSpPr>
        <a:xfrm>
          <a:off x="0" y="0"/>
          <a:ext cx="0" cy="0"/>
          <a:chOff x="0" y="0"/>
          <a:chExt cx="0" cy="0"/>
        </a:xfrm>
      </p:grpSpPr>
      <p:grpSp>
        <p:nvGrpSpPr>
          <p:cNvPr id="21" name="Groupe 20">
            <a:extLst>
              <a:ext uri="{FF2B5EF4-FFF2-40B4-BE49-F238E27FC236}">
                <a16:creationId xmlns:a16="http://schemas.microsoft.com/office/drawing/2014/main" id="{070AE66E-6B00-9F4D-E069-9EADC7AA3C36}"/>
              </a:ext>
            </a:extLst>
          </p:cNvPr>
          <p:cNvGrpSpPr/>
          <p:nvPr/>
        </p:nvGrpSpPr>
        <p:grpSpPr>
          <a:xfrm>
            <a:off x="1186469" y="1690688"/>
            <a:ext cx="9271981" cy="4601338"/>
            <a:chOff x="1282004" y="1517419"/>
            <a:chExt cx="9271981" cy="4601338"/>
          </a:xfrm>
        </p:grpSpPr>
        <p:grpSp>
          <p:nvGrpSpPr>
            <p:cNvPr id="22" name="Groupe 21">
              <a:extLst>
                <a:ext uri="{FF2B5EF4-FFF2-40B4-BE49-F238E27FC236}">
                  <a16:creationId xmlns:a16="http://schemas.microsoft.com/office/drawing/2014/main" id="{BF94D34A-AC5E-1786-800A-5F49E78666E1}"/>
                </a:ext>
              </a:extLst>
            </p:cNvPr>
            <p:cNvGrpSpPr/>
            <p:nvPr/>
          </p:nvGrpSpPr>
          <p:grpSpPr>
            <a:xfrm>
              <a:off x="1282004" y="1517419"/>
              <a:ext cx="9271981" cy="4601338"/>
              <a:chOff x="1282004" y="1517419"/>
              <a:chExt cx="9271981" cy="4601338"/>
            </a:xfrm>
          </p:grpSpPr>
          <p:sp>
            <p:nvSpPr>
              <p:cNvPr id="30" name="Rectangle: Rounded Corners 36">
                <a:extLst>
                  <a:ext uri="{FF2B5EF4-FFF2-40B4-BE49-F238E27FC236}">
                    <a16:creationId xmlns:a16="http://schemas.microsoft.com/office/drawing/2014/main" id="{D1DE9C2D-A253-64B5-B6BB-5D45C67C4C33}"/>
                  </a:ext>
                </a:extLst>
              </p:cNvPr>
              <p:cNvSpPr/>
              <p:nvPr/>
            </p:nvSpPr>
            <p:spPr>
              <a:xfrm>
                <a:off x="1923068" y="1517421"/>
                <a:ext cx="8630917" cy="460133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31" name="Oval 25">
                <a:extLst>
                  <a:ext uri="{FF2B5EF4-FFF2-40B4-BE49-F238E27FC236}">
                    <a16:creationId xmlns:a16="http://schemas.microsoft.com/office/drawing/2014/main" id="{E01A6A25-0316-15CB-07D0-01144A2F118A}"/>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5</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2" name="ZoneTexte 31">
                <a:extLst>
                  <a:ext uri="{FF2B5EF4-FFF2-40B4-BE49-F238E27FC236}">
                    <a16:creationId xmlns:a16="http://schemas.microsoft.com/office/drawing/2014/main" id="{28BA118E-F0A2-0BDE-81E7-81A34C9D4490}"/>
                  </a:ext>
                </a:extLst>
              </p:cNvPr>
              <p:cNvSpPr txBox="1"/>
              <p:nvPr/>
            </p:nvSpPr>
            <p:spPr>
              <a:xfrm>
                <a:off x="2415664" y="1687963"/>
                <a:ext cx="8044337" cy="584775"/>
              </a:xfrm>
              <a:prstGeom prst="rect">
                <a:avLst/>
              </a:prstGeom>
              <a:noFill/>
            </p:spPr>
            <p:txBody>
              <a:bodyPr wrap="square" rtlCol="0">
                <a:spAutoFit/>
              </a:bodyPr>
              <a:lstStyle/>
              <a:p>
                <a:r>
                  <a:rPr lang="en-US" sz="3200" b="1" dirty="0" err="1">
                    <a:solidFill>
                      <a:srgbClr val="DEB35C"/>
                    </a:solidFill>
                    <a:latin typeface="Century Gothic" panose="020F0302020204030204"/>
                  </a:rPr>
                  <a:t>LangChain</a:t>
                </a:r>
                <a:r>
                  <a:rPr lang="en-US" sz="3200" b="1" dirty="0">
                    <a:solidFill>
                      <a:srgbClr val="DEB35C"/>
                    </a:solidFill>
                    <a:latin typeface="Century Gothic" panose="020F0302020204030204"/>
                  </a:rPr>
                  <a:t> </a:t>
                </a:r>
                <a:endParaRPr lang="fr-FR" sz="3200" dirty="0"/>
              </a:p>
            </p:txBody>
          </p:sp>
        </p:grpSp>
        <p:grpSp>
          <p:nvGrpSpPr>
            <p:cNvPr id="23" name="Groupe 22">
              <a:extLst>
                <a:ext uri="{FF2B5EF4-FFF2-40B4-BE49-F238E27FC236}">
                  <a16:creationId xmlns:a16="http://schemas.microsoft.com/office/drawing/2014/main" id="{445C16A9-8C2C-0184-4549-993150AA0277}"/>
                </a:ext>
              </a:extLst>
            </p:cNvPr>
            <p:cNvGrpSpPr/>
            <p:nvPr/>
          </p:nvGrpSpPr>
          <p:grpSpPr>
            <a:xfrm>
              <a:off x="2265015" y="2449060"/>
              <a:ext cx="8288970" cy="1384995"/>
              <a:chOff x="2265015" y="2449060"/>
              <a:chExt cx="8288970" cy="1384995"/>
            </a:xfrm>
          </p:grpSpPr>
          <p:sp>
            <p:nvSpPr>
              <p:cNvPr id="24" name="Rectangle: Rounded Corners 2">
                <a:extLst>
                  <a:ext uri="{FF2B5EF4-FFF2-40B4-BE49-F238E27FC236}">
                    <a16:creationId xmlns:a16="http://schemas.microsoft.com/office/drawing/2014/main" id="{E29E1A62-303A-C79F-A44D-E0537EDECB06}"/>
                  </a:ext>
                </a:extLst>
              </p:cNvPr>
              <p:cNvSpPr/>
              <p:nvPr/>
            </p:nvSpPr>
            <p:spPr>
              <a:xfrm>
                <a:off x="2265015" y="2449060"/>
                <a:ext cx="8288970" cy="138499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28" name="TextBox 10">
                <a:extLst>
                  <a:ext uri="{FF2B5EF4-FFF2-40B4-BE49-F238E27FC236}">
                    <a16:creationId xmlns:a16="http://schemas.microsoft.com/office/drawing/2014/main" id="{934E8580-3005-88A0-3DD9-E380A6F8F383}"/>
                  </a:ext>
                </a:extLst>
              </p:cNvPr>
              <p:cNvSpPr txBox="1"/>
              <p:nvPr/>
            </p:nvSpPr>
            <p:spPr>
              <a:xfrm>
                <a:off x="2756860"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5" name="Title 1">
            <a:extLst>
              <a:ext uri="{FF2B5EF4-FFF2-40B4-BE49-F238E27FC236}">
                <a16:creationId xmlns:a16="http://schemas.microsoft.com/office/drawing/2014/main" id="{432D12FA-19EB-B46B-62DB-509A42AC38D9}"/>
              </a:ext>
            </a:extLst>
          </p:cNvPr>
          <p:cNvSpPr>
            <a:spLocks noGrp="1"/>
          </p:cNvSpPr>
          <p:nvPr>
            <p:ph type="title"/>
          </p:nvPr>
        </p:nvSpPr>
        <p:spPr>
          <a:xfrm>
            <a:off x="838200" y="365125"/>
            <a:ext cx="10515600" cy="1325563"/>
          </a:xfrm>
        </p:spPr>
        <p:txBody>
          <a:bodyPr/>
          <a:lstStyle/>
          <a:p>
            <a:r>
              <a:rPr lang="fr-FR" dirty="0"/>
              <a:t>Session 4 :</a:t>
            </a:r>
            <a:endParaRPr lang="en-US" dirty="0"/>
          </a:p>
        </p:txBody>
      </p:sp>
      <p:pic>
        <p:nvPicPr>
          <p:cNvPr id="2" name="Image 1" descr="Une image contenant Graphique, graphisme, logo, conception&#10;&#10;Description générée automatiquement">
            <a:extLst>
              <a:ext uri="{FF2B5EF4-FFF2-40B4-BE49-F238E27FC236}">
                <a16:creationId xmlns:a16="http://schemas.microsoft.com/office/drawing/2014/main" id="{69033396-E673-B33E-B5CC-19FDB7607807}"/>
              </a:ext>
            </a:extLst>
          </p:cNvPr>
          <p:cNvPicPr>
            <a:picLocks noChangeAspect="1"/>
          </p:cNvPicPr>
          <p:nvPr/>
        </p:nvPicPr>
        <p:blipFill rotWithShape="1">
          <a:blip r:embed="rId2">
            <a:extLst>
              <a:ext uri="{28A0092B-C50C-407E-A947-70E740481C1C}">
                <a14:useLocalDpi xmlns:a14="http://schemas.microsoft.com/office/drawing/2010/main" val="0"/>
              </a:ext>
            </a:extLst>
          </a:blip>
          <a:srcRect l="12535" t="34604" r="67115" b="34473"/>
          <a:stretch/>
        </p:blipFill>
        <p:spPr>
          <a:xfrm>
            <a:off x="5905601" y="919643"/>
            <a:ext cx="1045142" cy="610452"/>
          </a:xfrm>
          <a:prstGeom prst="rect">
            <a:avLst/>
          </a:prstGeom>
        </p:spPr>
      </p:pic>
      <p:sp>
        <p:nvSpPr>
          <p:cNvPr id="33" name="Rectangle 32">
            <a:extLst>
              <a:ext uri="{FF2B5EF4-FFF2-40B4-BE49-F238E27FC236}">
                <a16:creationId xmlns:a16="http://schemas.microsoft.com/office/drawing/2014/main" id="{959F1CBE-8F36-C7CD-9F16-C897EBB21C79}"/>
              </a:ext>
            </a:extLst>
          </p:cNvPr>
          <p:cNvSpPr/>
          <p:nvPr/>
        </p:nvSpPr>
        <p:spPr>
          <a:xfrm>
            <a:off x="2491878" y="2461735"/>
            <a:ext cx="7872588" cy="1384995"/>
          </a:xfrm>
          <a:prstGeom prst="rect">
            <a:avLst/>
          </a:prstGeom>
        </p:spPr>
        <p:txBody>
          <a:bodyPr wrap="square">
            <a:spAutoFit/>
          </a:bodyPr>
          <a:lstStyle/>
          <a:p>
            <a:pPr algn="just"/>
            <a:br>
              <a:rPr lang="fr-FR" sz="1200" b="0" i="0" u="none" strike="noStrike" dirty="0">
                <a:solidFill>
                  <a:srgbClr val="44536A"/>
                </a:solidFill>
                <a:effectLst/>
              </a:rPr>
            </a:br>
            <a:endParaRPr lang="fr-FR" sz="1200" b="0" i="0" u="none" strike="noStrike" dirty="0">
              <a:solidFill>
                <a:srgbClr val="44536A"/>
              </a:solidFill>
              <a:effectLst/>
            </a:endParaRPr>
          </a:p>
          <a:p>
            <a:pPr algn="just"/>
            <a:r>
              <a:rPr lang="fr-FR" sz="1200" b="1" i="0" u="none" strike="noStrike" dirty="0" err="1">
                <a:solidFill>
                  <a:srgbClr val="44536A"/>
                </a:solidFill>
                <a:effectLst/>
              </a:rPr>
              <a:t>LangChain</a:t>
            </a:r>
            <a:r>
              <a:rPr lang="fr-FR" sz="1200" b="1" i="0" u="none" strike="noStrike" dirty="0">
                <a:solidFill>
                  <a:srgbClr val="44536A"/>
                </a:solidFill>
                <a:effectLst/>
              </a:rPr>
              <a:t> </a:t>
            </a:r>
            <a:r>
              <a:rPr lang="fr-FR" sz="1200" b="0" i="0" u="none" strike="noStrike" dirty="0">
                <a:solidFill>
                  <a:srgbClr val="44536A"/>
                </a:solidFill>
                <a:effectLst/>
              </a:rPr>
              <a:t>est une bibliothèque open source et </a:t>
            </a:r>
            <a:r>
              <a:rPr lang="fr-FR" sz="1200" b="0" i="0" u="none" strike="noStrike" dirty="0" err="1">
                <a:solidFill>
                  <a:srgbClr val="44536A"/>
                </a:solidFill>
                <a:effectLst/>
              </a:rPr>
              <a:t>framework</a:t>
            </a:r>
            <a:r>
              <a:rPr lang="fr-FR" sz="1200" b="0" i="0" u="none" strike="noStrike" dirty="0">
                <a:solidFill>
                  <a:srgbClr val="44536A"/>
                </a:solidFill>
                <a:effectLst/>
              </a:rPr>
              <a:t> conçu pour faciliter le développement d'applications basées sur les LLM, comme ceux de la série GPT d'</a:t>
            </a:r>
            <a:r>
              <a:rPr lang="fr-FR" sz="1200" b="0" i="0" u="none" strike="noStrike" dirty="0" err="1">
                <a:solidFill>
                  <a:srgbClr val="44536A"/>
                </a:solidFill>
                <a:effectLst/>
              </a:rPr>
              <a:t>OpenAI</a:t>
            </a:r>
            <a:r>
              <a:rPr lang="fr-FR" sz="1200" b="0" i="0" u="none" strike="noStrike" dirty="0">
                <a:solidFill>
                  <a:srgbClr val="44536A"/>
                </a:solidFill>
                <a:effectLst/>
              </a:rPr>
              <a:t>. </a:t>
            </a:r>
          </a:p>
          <a:p>
            <a:pPr algn="just"/>
            <a:r>
              <a:rPr lang="fr-FR" sz="1200" b="0" i="0" u="none" strike="noStrike" dirty="0">
                <a:solidFill>
                  <a:srgbClr val="44536A"/>
                </a:solidFill>
                <a:effectLst/>
              </a:rPr>
              <a:t>Développé par la communauté de l'IA, </a:t>
            </a:r>
            <a:r>
              <a:rPr lang="fr-FR" sz="1200" b="0" i="0" u="none" strike="noStrike" dirty="0" err="1">
                <a:solidFill>
                  <a:srgbClr val="44536A"/>
                </a:solidFill>
                <a:effectLst/>
              </a:rPr>
              <a:t>LangChain</a:t>
            </a:r>
            <a:r>
              <a:rPr lang="fr-FR" sz="1200" b="0" i="0" u="none" strike="noStrike" dirty="0">
                <a:solidFill>
                  <a:srgbClr val="44536A"/>
                </a:solidFill>
                <a:effectLst/>
              </a:rPr>
              <a:t> vise à simplifier l'intégration et l'orchestration des modèles de langage dans diverses applications et workflows, en fournissant des outils et des abstractions pour gérer les interactions avec les modèles de langage.</a:t>
            </a:r>
          </a:p>
        </p:txBody>
      </p:sp>
      <p:sp>
        <p:nvSpPr>
          <p:cNvPr id="34" name="ZoneTexte 33">
            <a:extLst>
              <a:ext uri="{FF2B5EF4-FFF2-40B4-BE49-F238E27FC236}">
                <a16:creationId xmlns:a16="http://schemas.microsoft.com/office/drawing/2014/main" id="{3140BB99-93F6-B353-E031-F2F2500A61C5}"/>
              </a:ext>
            </a:extLst>
          </p:cNvPr>
          <p:cNvSpPr txBox="1"/>
          <p:nvPr/>
        </p:nvSpPr>
        <p:spPr>
          <a:xfrm>
            <a:off x="2817645" y="4272848"/>
            <a:ext cx="1799324" cy="369332"/>
          </a:xfrm>
          <a:prstGeom prst="rect">
            <a:avLst/>
          </a:prstGeom>
          <a:noFill/>
        </p:spPr>
        <p:txBody>
          <a:bodyPr wrap="square" rtlCol="0">
            <a:spAutoFit/>
          </a:bodyPr>
          <a:lstStyle/>
          <a:p>
            <a:r>
              <a:rPr kumimoji="0" lang="en-US" b="1" i="0" u="none" strike="noStrike" kern="1200" cap="none" spc="0" normalizeH="0" baseline="0" noProof="0" dirty="0">
                <a:ln>
                  <a:noFill/>
                </a:ln>
                <a:solidFill>
                  <a:schemeClr val="tx2">
                    <a:lumMod val="60000"/>
                    <a:lumOff val="40000"/>
                  </a:schemeClr>
                </a:solidFill>
                <a:effectLst/>
                <a:uLnTx/>
                <a:uFillTx/>
                <a:latin typeface="Century Gothic" panose="020F0302020204030204"/>
                <a:ea typeface="+mn-ea"/>
                <a:cs typeface="+mn-cs"/>
              </a:rPr>
              <a:t>LLM Wrappers</a:t>
            </a:r>
            <a:endParaRPr lang="fr-FR" sz="3200" b="1" dirty="0">
              <a:solidFill>
                <a:schemeClr val="tx2">
                  <a:lumMod val="60000"/>
                  <a:lumOff val="40000"/>
                </a:schemeClr>
              </a:solidFill>
            </a:endParaRPr>
          </a:p>
        </p:txBody>
      </p:sp>
      <p:sp>
        <p:nvSpPr>
          <p:cNvPr id="35" name="ZoneTexte 34">
            <a:extLst>
              <a:ext uri="{FF2B5EF4-FFF2-40B4-BE49-F238E27FC236}">
                <a16:creationId xmlns:a16="http://schemas.microsoft.com/office/drawing/2014/main" id="{456C63DE-0252-B95A-23DB-153C692B15B9}"/>
              </a:ext>
            </a:extLst>
          </p:cNvPr>
          <p:cNvSpPr txBox="1"/>
          <p:nvPr/>
        </p:nvSpPr>
        <p:spPr>
          <a:xfrm>
            <a:off x="6976383" y="4920985"/>
            <a:ext cx="2143074" cy="1292662"/>
          </a:xfrm>
          <a:prstGeom prst="rect">
            <a:avLst/>
          </a:prstGeom>
          <a:noFill/>
        </p:spPr>
        <p:txBody>
          <a:bodyPr wrap="square" rtlCol="0">
            <a:spAutoFit/>
          </a:bodyPr>
          <a:lstStyle/>
          <a:p>
            <a:pPr algn="ctr"/>
            <a:r>
              <a:rPr kumimoji="0" lang="en-US" b="1" i="0" u="none" strike="noStrike" kern="1200" cap="none" spc="0" normalizeH="0" baseline="0" noProof="0" dirty="0">
                <a:ln>
                  <a:noFill/>
                </a:ln>
                <a:solidFill>
                  <a:schemeClr val="tx2">
                    <a:lumMod val="60000"/>
                    <a:lumOff val="40000"/>
                  </a:schemeClr>
                </a:solidFill>
                <a:effectLst/>
                <a:uLnTx/>
                <a:uFillTx/>
                <a:latin typeface="Century Gothic" panose="020F0302020204030204"/>
                <a:ea typeface="+mn-ea"/>
                <a:cs typeface="+mn-cs"/>
              </a:rPr>
              <a:t>Chains</a:t>
            </a:r>
          </a:p>
          <a:p>
            <a:pPr marL="457200" indent="-457200">
              <a:buFont typeface="Arial" panose="020B0604020202020204" pitchFamily="34" charset="0"/>
              <a:buChar char="•"/>
            </a:pPr>
            <a:r>
              <a:rPr lang="fr-FR" sz="1400" dirty="0">
                <a:solidFill>
                  <a:schemeClr val="tx2">
                    <a:lumMod val="60000"/>
                    <a:lumOff val="40000"/>
                  </a:schemeClr>
                </a:solidFill>
                <a:latin typeface="Century Gothic" panose="020F0302020204030204"/>
              </a:rPr>
              <a:t>Prompt + LLM + Output </a:t>
            </a:r>
            <a:r>
              <a:rPr lang="fr-FR" sz="1400" dirty="0" err="1">
                <a:solidFill>
                  <a:schemeClr val="tx2">
                    <a:lumMod val="60000"/>
                    <a:lumOff val="40000"/>
                  </a:schemeClr>
                </a:solidFill>
                <a:latin typeface="Century Gothic" panose="020F0302020204030204"/>
              </a:rPr>
              <a:t>parsing</a:t>
            </a:r>
            <a:endParaRPr lang="fr-FR" sz="1400" dirty="0">
              <a:solidFill>
                <a:schemeClr val="tx2">
                  <a:lumMod val="60000"/>
                  <a:lumOff val="40000"/>
                </a:schemeClr>
              </a:solidFill>
            </a:endParaRPr>
          </a:p>
          <a:p>
            <a:endParaRPr lang="fr-FR" sz="3200" b="1" dirty="0">
              <a:solidFill>
                <a:schemeClr val="tx2">
                  <a:lumMod val="60000"/>
                  <a:lumOff val="40000"/>
                </a:schemeClr>
              </a:solidFill>
            </a:endParaRPr>
          </a:p>
        </p:txBody>
      </p:sp>
      <p:sp>
        <p:nvSpPr>
          <p:cNvPr id="36" name="ZoneTexte 35">
            <a:extLst>
              <a:ext uri="{FF2B5EF4-FFF2-40B4-BE49-F238E27FC236}">
                <a16:creationId xmlns:a16="http://schemas.microsoft.com/office/drawing/2014/main" id="{D99EB156-D44F-10F4-CE37-92A217139FF4}"/>
              </a:ext>
            </a:extLst>
          </p:cNvPr>
          <p:cNvSpPr txBox="1"/>
          <p:nvPr/>
        </p:nvSpPr>
        <p:spPr>
          <a:xfrm>
            <a:off x="8506839" y="4272848"/>
            <a:ext cx="1799324" cy="369332"/>
          </a:xfrm>
          <a:prstGeom prst="rect">
            <a:avLst/>
          </a:prstGeom>
          <a:noFill/>
        </p:spPr>
        <p:txBody>
          <a:bodyPr wrap="square" rtlCol="0">
            <a:spAutoFit/>
          </a:bodyPr>
          <a:lstStyle/>
          <a:p>
            <a:r>
              <a:rPr kumimoji="0" lang="en-US" b="1" i="0" u="none" strike="noStrike" kern="1200" cap="none" spc="0" normalizeH="0" baseline="0" noProof="0" dirty="0">
                <a:ln>
                  <a:noFill/>
                </a:ln>
                <a:solidFill>
                  <a:schemeClr val="tx2">
                    <a:lumMod val="60000"/>
                    <a:lumOff val="40000"/>
                  </a:schemeClr>
                </a:solidFill>
                <a:effectLst/>
                <a:uLnTx/>
                <a:uFillTx/>
                <a:latin typeface="Century Gothic" panose="020F0302020204030204"/>
                <a:ea typeface="+mn-ea"/>
                <a:cs typeface="+mn-cs"/>
              </a:rPr>
              <a:t>Agents</a:t>
            </a:r>
            <a:endParaRPr lang="fr-FR" sz="3200" b="1" dirty="0">
              <a:solidFill>
                <a:schemeClr val="tx2">
                  <a:lumMod val="60000"/>
                  <a:lumOff val="40000"/>
                </a:schemeClr>
              </a:solidFill>
            </a:endParaRPr>
          </a:p>
        </p:txBody>
      </p:sp>
      <p:sp>
        <p:nvSpPr>
          <p:cNvPr id="38" name="ZoneTexte 37">
            <a:extLst>
              <a:ext uri="{FF2B5EF4-FFF2-40B4-BE49-F238E27FC236}">
                <a16:creationId xmlns:a16="http://schemas.microsoft.com/office/drawing/2014/main" id="{5B1B709B-A3EC-59C4-024F-861812253833}"/>
              </a:ext>
            </a:extLst>
          </p:cNvPr>
          <p:cNvSpPr txBox="1"/>
          <p:nvPr/>
        </p:nvSpPr>
        <p:spPr>
          <a:xfrm>
            <a:off x="3866441" y="4920985"/>
            <a:ext cx="1799324" cy="1231106"/>
          </a:xfrm>
          <a:prstGeom prst="rect">
            <a:avLst/>
          </a:prstGeom>
          <a:noFill/>
        </p:spPr>
        <p:txBody>
          <a:bodyPr wrap="square" rtlCol="0">
            <a:spAutoFit/>
          </a:bodyPr>
          <a:lstStyle/>
          <a:p>
            <a:pPr algn="ctr"/>
            <a:r>
              <a:rPr kumimoji="0" lang="en-US" b="1" i="0" u="none" strike="noStrike" kern="1200" cap="none" spc="0" normalizeH="0" baseline="0" noProof="0" dirty="0">
                <a:ln>
                  <a:noFill/>
                </a:ln>
                <a:solidFill>
                  <a:schemeClr val="tx2">
                    <a:lumMod val="60000"/>
                    <a:lumOff val="40000"/>
                  </a:schemeClr>
                </a:solidFill>
                <a:effectLst/>
                <a:uLnTx/>
                <a:uFillTx/>
                <a:latin typeface="Century Gothic" panose="020F0302020204030204"/>
                <a:ea typeface="+mn-ea"/>
                <a:cs typeface="+mn-cs"/>
              </a:rPr>
              <a:t>Indexes</a:t>
            </a:r>
          </a:p>
          <a:p>
            <a:pPr marL="457200" indent="-457200">
              <a:buFont typeface="Arial" panose="020B0604020202020204" pitchFamily="34" charset="0"/>
              <a:buChar char="•"/>
            </a:pPr>
            <a:r>
              <a:rPr lang="en-US" sz="1400" dirty="0">
                <a:solidFill>
                  <a:schemeClr val="tx2">
                    <a:lumMod val="60000"/>
                    <a:lumOff val="40000"/>
                  </a:schemeClr>
                </a:solidFill>
                <a:latin typeface="Century Gothic" panose="020F0302020204030204"/>
              </a:rPr>
              <a:t>Text Splitters</a:t>
            </a:r>
          </a:p>
          <a:p>
            <a:pPr marL="457200" indent="-457200">
              <a:buFont typeface="Arial" panose="020B0604020202020204" pitchFamily="34" charset="0"/>
              <a:buChar char="•"/>
            </a:pPr>
            <a:r>
              <a:rPr lang="en-US" sz="1400" dirty="0">
                <a:solidFill>
                  <a:schemeClr val="tx2">
                    <a:lumMod val="60000"/>
                    <a:lumOff val="40000"/>
                  </a:schemeClr>
                </a:solidFill>
                <a:latin typeface="Century Gothic" panose="020F0302020204030204"/>
              </a:rPr>
              <a:t>Vector Stores</a:t>
            </a:r>
          </a:p>
          <a:p>
            <a:pPr marL="457200" indent="-457200">
              <a:buFont typeface="Arial" panose="020B0604020202020204" pitchFamily="34" charset="0"/>
              <a:buChar char="•"/>
            </a:pPr>
            <a:r>
              <a:rPr lang="en-US" sz="1400" dirty="0">
                <a:solidFill>
                  <a:schemeClr val="tx2">
                    <a:lumMod val="60000"/>
                    <a:lumOff val="40000"/>
                  </a:schemeClr>
                </a:solidFill>
                <a:latin typeface="Century Gothic" panose="020F0302020204030204"/>
              </a:rPr>
              <a:t>Information retrievers</a:t>
            </a:r>
            <a:endParaRPr lang="fr-FR" sz="1400" dirty="0">
              <a:solidFill>
                <a:schemeClr val="tx2">
                  <a:lumMod val="60000"/>
                  <a:lumOff val="40000"/>
                </a:schemeClr>
              </a:solidFill>
            </a:endParaRPr>
          </a:p>
        </p:txBody>
      </p:sp>
      <p:sp>
        <p:nvSpPr>
          <p:cNvPr id="39" name="ZoneTexte 38">
            <a:extLst>
              <a:ext uri="{FF2B5EF4-FFF2-40B4-BE49-F238E27FC236}">
                <a16:creationId xmlns:a16="http://schemas.microsoft.com/office/drawing/2014/main" id="{216085B5-8411-3C77-15A4-FF7AFD2F896F}"/>
              </a:ext>
            </a:extLst>
          </p:cNvPr>
          <p:cNvSpPr txBox="1"/>
          <p:nvPr/>
        </p:nvSpPr>
        <p:spPr>
          <a:xfrm>
            <a:off x="5208993" y="4272848"/>
            <a:ext cx="2303880" cy="369332"/>
          </a:xfrm>
          <a:prstGeom prst="rect">
            <a:avLst/>
          </a:prstGeom>
          <a:noFill/>
        </p:spPr>
        <p:txBody>
          <a:bodyPr wrap="square" rtlCol="0">
            <a:spAutoFit/>
          </a:bodyPr>
          <a:lstStyle/>
          <a:p>
            <a:r>
              <a:rPr kumimoji="0" lang="en-US" b="1" i="0" u="none" strike="noStrike" kern="1200" cap="none" spc="0" normalizeH="0" baseline="0" noProof="0" dirty="0">
                <a:ln>
                  <a:noFill/>
                </a:ln>
                <a:solidFill>
                  <a:schemeClr val="tx2">
                    <a:lumMod val="60000"/>
                    <a:lumOff val="40000"/>
                  </a:schemeClr>
                </a:solidFill>
                <a:effectLst/>
                <a:uLnTx/>
                <a:uFillTx/>
                <a:latin typeface="Century Gothic" panose="020F0302020204030204"/>
                <a:ea typeface="+mn-ea"/>
                <a:cs typeface="+mn-cs"/>
              </a:rPr>
              <a:t>Prompt Templates</a:t>
            </a:r>
            <a:endParaRPr lang="fr-FR" sz="3200" b="1" dirty="0">
              <a:solidFill>
                <a:schemeClr val="tx2">
                  <a:lumMod val="60000"/>
                  <a:lumOff val="40000"/>
                </a:schemeClr>
              </a:solidFill>
            </a:endParaRPr>
          </a:p>
        </p:txBody>
      </p:sp>
    </p:spTree>
    <p:extLst>
      <p:ext uri="{BB962C8B-B14F-4D97-AF65-F5344CB8AC3E}">
        <p14:creationId xmlns:p14="http://schemas.microsoft.com/office/powerpoint/2010/main" val="395427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86B3B-3954-642B-07B1-3B6E51E595E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96205B3-F0E5-FAB9-AF3E-6367B5DB9B72}"/>
              </a:ext>
            </a:extLst>
          </p:cNvPr>
          <p:cNvSpPr>
            <a:spLocks noGrp="1"/>
          </p:cNvSpPr>
          <p:nvPr>
            <p:ph type="title"/>
          </p:nvPr>
        </p:nvSpPr>
        <p:spPr>
          <a:xfrm>
            <a:off x="838200" y="365125"/>
            <a:ext cx="10515600" cy="1325563"/>
          </a:xfrm>
        </p:spPr>
        <p:txBody>
          <a:bodyPr/>
          <a:lstStyle/>
          <a:p>
            <a:r>
              <a:rPr lang="fr-FR" dirty="0"/>
              <a:t>Session 4 :</a:t>
            </a:r>
            <a:endParaRPr lang="en-US" dirty="0"/>
          </a:p>
        </p:txBody>
      </p:sp>
      <p:pic>
        <p:nvPicPr>
          <p:cNvPr id="2" name="Image 1" descr="Une image contenant Graphique, graphisme, logo, conception&#10;&#10;Description générée automatiquement">
            <a:extLst>
              <a:ext uri="{FF2B5EF4-FFF2-40B4-BE49-F238E27FC236}">
                <a16:creationId xmlns:a16="http://schemas.microsoft.com/office/drawing/2014/main" id="{C9030B74-E878-8CB8-A796-A9075130C767}"/>
              </a:ext>
            </a:extLst>
          </p:cNvPr>
          <p:cNvPicPr>
            <a:picLocks noChangeAspect="1"/>
          </p:cNvPicPr>
          <p:nvPr/>
        </p:nvPicPr>
        <p:blipFill rotWithShape="1">
          <a:blip r:embed="rId2">
            <a:extLst>
              <a:ext uri="{28A0092B-C50C-407E-A947-70E740481C1C}">
                <a14:useLocalDpi xmlns:a14="http://schemas.microsoft.com/office/drawing/2010/main" val="0"/>
              </a:ext>
            </a:extLst>
          </a:blip>
          <a:srcRect l="12535" t="34604" r="67115" b="34473"/>
          <a:stretch/>
        </p:blipFill>
        <p:spPr>
          <a:xfrm>
            <a:off x="8919567" y="1883347"/>
            <a:ext cx="1045142" cy="610452"/>
          </a:xfrm>
          <a:prstGeom prst="rect">
            <a:avLst/>
          </a:prstGeom>
        </p:spPr>
      </p:pic>
      <p:grpSp>
        <p:nvGrpSpPr>
          <p:cNvPr id="21" name="Groupe 20">
            <a:extLst>
              <a:ext uri="{FF2B5EF4-FFF2-40B4-BE49-F238E27FC236}">
                <a16:creationId xmlns:a16="http://schemas.microsoft.com/office/drawing/2014/main" id="{D8965581-1D6B-6177-5A77-4E6DD0CC44C2}"/>
              </a:ext>
            </a:extLst>
          </p:cNvPr>
          <p:cNvGrpSpPr/>
          <p:nvPr/>
        </p:nvGrpSpPr>
        <p:grpSpPr>
          <a:xfrm>
            <a:off x="1186469" y="1690688"/>
            <a:ext cx="10289251" cy="1757869"/>
            <a:chOff x="1282004" y="1517419"/>
            <a:chExt cx="10289251" cy="1757869"/>
          </a:xfrm>
        </p:grpSpPr>
        <p:grpSp>
          <p:nvGrpSpPr>
            <p:cNvPr id="22" name="Groupe 21">
              <a:extLst>
                <a:ext uri="{FF2B5EF4-FFF2-40B4-BE49-F238E27FC236}">
                  <a16:creationId xmlns:a16="http://schemas.microsoft.com/office/drawing/2014/main" id="{0C36E829-869E-592A-AB70-3079D25A91C9}"/>
                </a:ext>
              </a:extLst>
            </p:cNvPr>
            <p:cNvGrpSpPr/>
            <p:nvPr/>
          </p:nvGrpSpPr>
          <p:grpSpPr>
            <a:xfrm>
              <a:off x="1282004" y="1517419"/>
              <a:ext cx="10289251" cy="1102927"/>
              <a:chOff x="1282004" y="1517419"/>
              <a:chExt cx="10289251" cy="1102927"/>
            </a:xfrm>
          </p:grpSpPr>
          <p:sp>
            <p:nvSpPr>
              <p:cNvPr id="30" name="Rectangle: Rounded Corners 36">
                <a:extLst>
                  <a:ext uri="{FF2B5EF4-FFF2-40B4-BE49-F238E27FC236}">
                    <a16:creationId xmlns:a16="http://schemas.microsoft.com/office/drawing/2014/main" id="{65936F52-F891-F952-9862-0D5BCC13CE54}"/>
                  </a:ext>
                </a:extLst>
              </p:cNvPr>
              <p:cNvSpPr/>
              <p:nvPr/>
            </p:nvSpPr>
            <p:spPr>
              <a:xfrm>
                <a:off x="1923068" y="1517420"/>
                <a:ext cx="9648187" cy="110292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31" name="Oval 25">
                <a:extLst>
                  <a:ext uri="{FF2B5EF4-FFF2-40B4-BE49-F238E27FC236}">
                    <a16:creationId xmlns:a16="http://schemas.microsoft.com/office/drawing/2014/main" id="{E3B7F2A3-D7F8-4043-1C45-7840414AC34B}"/>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5</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2" name="ZoneTexte 31">
                <a:extLst>
                  <a:ext uri="{FF2B5EF4-FFF2-40B4-BE49-F238E27FC236}">
                    <a16:creationId xmlns:a16="http://schemas.microsoft.com/office/drawing/2014/main" id="{AD5486F3-5DB3-8FC7-12BA-62457243ADAE}"/>
                  </a:ext>
                </a:extLst>
              </p:cNvPr>
              <p:cNvSpPr txBox="1"/>
              <p:nvPr/>
            </p:nvSpPr>
            <p:spPr>
              <a:xfrm>
                <a:off x="2415664" y="1687963"/>
                <a:ext cx="8044337" cy="584775"/>
              </a:xfrm>
              <a:prstGeom prst="rect">
                <a:avLst/>
              </a:prstGeom>
              <a:noFill/>
            </p:spPr>
            <p:txBody>
              <a:bodyPr wrap="square" rtlCol="0">
                <a:spAutoFit/>
              </a:bodyPr>
              <a:lstStyle/>
              <a:p>
                <a:r>
                  <a:rPr lang="en-US" sz="3200" b="1" dirty="0" err="1">
                    <a:solidFill>
                      <a:srgbClr val="DEB35C"/>
                    </a:solidFill>
                    <a:latin typeface="Century Gothic" panose="020F0302020204030204"/>
                  </a:rPr>
                  <a:t>LangChain</a:t>
                </a:r>
                <a:r>
                  <a:rPr lang="en-US" sz="3200" b="1" dirty="0">
                    <a:solidFill>
                      <a:srgbClr val="DEB35C"/>
                    </a:solidFill>
                    <a:latin typeface="Century Gothic" panose="020F0302020204030204"/>
                  </a:rPr>
                  <a:t> </a:t>
                </a:r>
                <a:endParaRPr lang="fr-FR" sz="3200" dirty="0"/>
              </a:p>
            </p:txBody>
          </p:sp>
        </p:grpSp>
        <p:sp>
          <p:nvSpPr>
            <p:cNvPr id="28" name="TextBox 10">
              <a:extLst>
                <a:ext uri="{FF2B5EF4-FFF2-40B4-BE49-F238E27FC236}">
                  <a16:creationId xmlns:a16="http://schemas.microsoft.com/office/drawing/2014/main" id="{4A728CB4-500B-7AF9-A07C-54451FB4411E}"/>
                </a:ext>
              </a:extLst>
            </p:cNvPr>
            <p:cNvSpPr txBox="1"/>
            <p:nvPr/>
          </p:nvSpPr>
          <p:spPr>
            <a:xfrm>
              <a:off x="2756860"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pic>
        <p:nvPicPr>
          <p:cNvPr id="15" name="Image 14" descr="Une image contenant Graphique, graphisme, logo, conception&#10;&#10;Description générée automatiquement">
            <a:extLst>
              <a:ext uri="{FF2B5EF4-FFF2-40B4-BE49-F238E27FC236}">
                <a16:creationId xmlns:a16="http://schemas.microsoft.com/office/drawing/2014/main" id="{5CDE5E67-2F67-9061-A813-D39B786FC63C}"/>
              </a:ext>
            </a:extLst>
          </p:cNvPr>
          <p:cNvPicPr>
            <a:picLocks noChangeAspect="1"/>
          </p:cNvPicPr>
          <p:nvPr/>
        </p:nvPicPr>
        <p:blipFill rotWithShape="1">
          <a:blip r:embed="rId2">
            <a:extLst>
              <a:ext uri="{28A0092B-C50C-407E-A947-70E740481C1C}">
                <a14:useLocalDpi xmlns:a14="http://schemas.microsoft.com/office/drawing/2010/main" val="0"/>
              </a:ext>
            </a:extLst>
          </a:blip>
          <a:srcRect l="12535" t="34604" r="67115" b="34473"/>
          <a:stretch/>
        </p:blipFill>
        <p:spPr>
          <a:xfrm>
            <a:off x="5905601" y="919643"/>
            <a:ext cx="1045142" cy="610452"/>
          </a:xfrm>
          <a:prstGeom prst="rect">
            <a:avLst/>
          </a:prstGeom>
        </p:spPr>
      </p:pic>
      <p:sp>
        <p:nvSpPr>
          <p:cNvPr id="16" name="Rectangle: Rounded Corners 2">
            <a:extLst>
              <a:ext uri="{FF2B5EF4-FFF2-40B4-BE49-F238E27FC236}">
                <a16:creationId xmlns:a16="http://schemas.microsoft.com/office/drawing/2014/main" id="{0E91E852-A0D8-E043-80B5-987050068486}"/>
              </a:ext>
            </a:extLst>
          </p:cNvPr>
          <p:cNvSpPr/>
          <p:nvPr/>
        </p:nvSpPr>
        <p:spPr>
          <a:xfrm>
            <a:off x="316414" y="3253662"/>
            <a:ext cx="2408718" cy="299473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7" name="Rectangle 16">
            <a:extLst>
              <a:ext uri="{FF2B5EF4-FFF2-40B4-BE49-F238E27FC236}">
                <a16:creationId xmlns:a16="http://schemas.microsoft.com/office/drawing/2014/main" id="{28F3DD1A-4910-3B38-2891-D9559278FAE8}"/>
              </a:ext>
            </a:extLst>
          </p:cNvPr>
          <p:cNvSpPr/>
          <p:nvPr/>
        </p:nvSpPr>
        <p:spPr>
          <a:xfrm>
            <a:off x="432371" y="3408816"/>
            <a:ext cx="2228954" cy="2308324"/>
          </a:xfrm>
          <a:prstGeom prst="rect">
            <a:avLst/>
          </a:prstGeom>
        </p:spPr>
        <p:txBody>
          <a:bodyPr wrap="square">
            <a:spAutoFit/>
          </a:bodyPr>
          <a:lstStyle/>
          <a:p>
            <a:pPr algn="ctr"/>
            <a:r>
              <a:rPr lang="fr-FR" sz="1200" b="1" dirty="0">
                <a:solidFill>
                  <a:srgbClr val="44536A"/>
                </a:solidFill>
              </a:rPr>
              <a:t>I</a:t>
            </a:r>
            <a:r>
              <a:rPr lang="fr-FR" sz="1200" b="1" i="0" u="none" strike="noStrike" dirty="0">
                <a:solidFill>
                  <a:srgbClr val="44536A"/>
                </a:solidFill>
                <a:effectLst/>
              </a:rPr>
              <a:t>nteropérabilité</a:t>
            </a:r>
            <a:r>
              <a:rPr lang="fr-FR" sz="1200" b="0" i="0" u="none" strike="noStrike" dirty="0">
                <a:solidFill>
                  <a:srgbClr val="44536A"/>
                </a:solidFill>
                <a:effectLst/>
              </a:rPr>
              <a:t> </a:t>
            </a:r>
          </a:p>
          <a:p>
            <a:pPr algn="ctr"/>
            <a:endParaRPr lang="fr-FR" sz="1200" b="0" i="0" u="none" strike="noStrike" dirty="0">
              <a:solidFill>
                <a:srgbClr val="44536A"/>
              </a:solidFill>
              <a:effectLst/>
            </a:endParaRPr>
          </a:p>
          <a:p>
            <a:pPr algn="just"/>
            <a:r>
              <a:rPr lang="fr-FR" sz="1200" b="0" i="0" u="none" strike="noStrike" dirty="0">
                <a:solidFill>
                  <a:srgbClr val="44536A"/>
                </a:solidFill>
                <a:effectLst/>
              </a:rPr>
              <a:t> </a:t>
            </a:r>
            <a:r>
              <a:rPr lang="fr-FR" sz="1200" b="0" i="0" u="none" strike="noStrike" dirty="0" err="1">
                <a:solidFill>
                  <a:srgbClr val="44536A"/>
                </a:solidFill>
                <a:effectLst/>
              </a:rPr>
              <a:t>LangChain</a:t>
            </a:r>
            <a:r>
              <a:rPr lang="fr-FR" sz="1200" b="0" i="0" u="none" strike="noStrike" dirty="0">
                <a:solidFill>
                  <a:srgbClr val="44536A"/>
                </a:solidFill>
                <a:effectLst/>
              </a:rPr>
              <a:t> est conçu pour fonctionner avec divers modèles de langage et services d'IA, permettant aux développeurs d'expérimenter et de déployer facilement des solutions basées sur les modèles de langage les plus avancés.</a:t>
            </a:r>
          </a:p>
        </p:txBody>
      </p:sp>
    </p:spTree>
    <p:extLst>
      <p:ext uri="{BB962C8B-B14F-4D97-AF65-F5344CB8AC3E}">
        <p14:creationId xmlns:p14="http://schemas.microsoft.com/office/powerpoint/2010/main" val="3590037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D2D57-F00E-6C44-F872-CAB598DEAFE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276FFD1-4CB8-9231-0E01-1C8D68AABF99}"/>
              </a:ext>
            </a:extLst>
          </p:cNvPr>
          <p:cNvSpPr>
            <a:spLocks noGrp="1"/>
          </p:cNvSpPr>
          <p:nvPr>
            <p:ph type="title"/>
          </p:nvPr>
        </p:nvSpPr>
        <p:spPr>
          <a:xfrm>
            <a:off x="838200" y="365125"/>
            <a:ext cx="10515600" cy="1325563"/>
          </a:xfrm>
        </p:spPr>
        <p:txBody>
          <a:bodyPr/>
          <a:lstStyle/>
          <a:p>
            <a:r>
              <a:rPr lang="fr-FR" dirty="0"/>
              <a:t>Session 4 :</a:t>
            </a:r>
            <a:endParaRPr lang="en-US" dirty="0"/>
          </a:p>
        </p:txBody>
      </p:sp>
      <p:pic>
        <p:nvPicPr>
          <p:cNvPr id="2" name="Image 1" descr="Une image contenant Graphique, graphisme, logo, conception&#10;&#10;Description générée automatiquement">
            <a:extLst>
              <a:ext uri="{FF2B5EF4-FFF2-40B4-BE49-F238E27FC236}">
                <a16:creationId xmlns:a16="http://schemas.microsoft.com/office/drawing/2014/main" id="{A38A4E09-8A1F-3C43-9AD8-416A4D496740}"/>
              </a:ext>
            </a:extLst>
          </p:cNvPr>
          <p:cNvPicPr>
            <a:picLocks noChangeAspect="1"/>
          </p:cNvPicPr>
          <p:nvPr/>
        </p:nvPicPr>
        <p:blipFill rotWithShape="1">
          <a:blip r:embed="rId2">
            <a:extLst>
              <a:ext uri="{28A0092B-C50C-407E-A947-70E740481C1C}">
                <a14:useLocalDpi xmlns:a14="http://schemas.microsoft.com/office/drawing/2010/main" val="0"/>
              </a:ext>
            </a:extLst>
          </a:blip>
          <a:srcRect l="12535" t="34604" r="67115" b="34473"/>
          <a:stretch/>
        </p:blipFill>
        <p:spPr>
          <a:xfrm>
            <a:off x="8919567" y="1883347"/>
            <a:ext cx="1045142" cy="610452"/>
          </a:xfrm>
          <a:prstGeom prst="rect">
            <a:avLst/>
          </a:prstGeom>
        </p:spPr>
      </p:pic>
      <p:grpSp>
        <p:nvGrpSpPr>
          <p:cNvPr id="21" name="Groupe 20">
            <a:extLst>
              <a:ext uri="{FF2B5EF4-FFF2-40B4-BE49-F238E27FC236}">
                <a16:creationId xmlns:a16="http://schemas.microsoft.com/office/drawing/2014/main" id="{AA1729B2-CE4B-E50D-4879-D37B75BE6C8E}"/>
              </a:ext>
            </a:extLst>
          </p:cNvPr>
          <p:cNvGrpSpPr/>
          <p:nvPr/>
        </p:nvGrpSpPr>
        <p:grpSpPr>
          <a:xfrm>
            <a:off x="1186469" y="1690688"/>
            <a:ext cx="10289251" cy="1757869"/>
            <a:chOff x="1282004" y="1517419"/>
            <a:chExt cx="10289251" cy="1757869"/>
          </a:xfrm>
        </p:grpSpPr>
        <p:grpSp>
          <p:nvGrpSpPr>
            <p:cNvPr id="22" name="Groupe 21">
              <a:extLst>
                <a:ext uri="{FF2B5EF4-FFF2-40B4-BE49-F238E27FC236}">
                  <a16:creationId xmlns:a16="http://schemas.microsoft.com/office/drawing/2014/main" id="{C77D9233-7726-8674-FD06-1581D413554B}"/>
                </a:ext>
              </a:extLst>
            </p:cNvPr>
            <p:cNvGrpSpPr/>
            <p:nvPr/>
          </p:nvGrpSpPr>
          <p:grpSpPr>
            <a:xfrm>
              <a:off x="1282004" y="1517419"/>
              <a:ext cx="10289251" cy="1102927"/>
              <a:chOff x="1282004" y="1517419"/>
              <a:chExt cx="10289251" cy="1102927"/>
            </a:xfrm>
          </p:grpSpPr>
          <p:sp>
            <p:nvSpPr>
              <p:cNvPr id="30" name="Rectangle: Rounded Corners 36">
                <a:extLst>
                  <a:ext uri="{FF2B5EF4-FFF2-40B4-BE49-F238E27FC236}">
                    <a16:creationId xmlns:a16="http://schemas.microsoft.com/office/drawing/2014/main" id="{700EAACC-8996-00F0-E903-A3502DD73426}"/>
                  </a:ext>
                </a:extLst>
              </p:cNvPr>
              <p:cNvSpPr/>
              <p:nvPr/>
            </p:nvSpPr>
            <p:spPr>
              <a:xfrm>
                <a:off x="1923068" y="1517420"/>
                <a:ext cx="9648187" cy="110292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31" name="Oval 25">
                <a:extLst>
                  <a:ext uri="{FF2B5EF4-FFF2-40B4-BE49-F238E27FC236}">
                    <a16:creationId xmlns:a16="http://schemas.microsoft.com/office/drawing/2014/main" id="{9C8C3D6D-2935-8081-6FD5-7C4A155EEDAB}"/>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5</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2" name="ZoneTexte 31">
                <a:extLst>
                  <a:ext uri="{FF2B5EF4-FFF2-40B4-BE49-F238E27FC236}">
                    <a16:creationId xmlns:a16="http://schemas.microsoft.com/office/drawing/2014/main" id="{21AA08FE-4F89-4BB9-29CE-2DB12CF25F61}"/>
                  </a:ext>
                </a:extLst>
              </p:cNvPr>
              <p:cNvSpPr txBox="1"/>
              <p:nvPr/>
            </p:nvSpPr>
            <p:spPr>
              <a:xfrm>
                <a:off x="2415664" y="1687963"/>
                <a:ext cx="8044337" cy="584775"/>
              </a:xfrm>
              <a:prstGeom prst="rect">
                <a:avLst/>
              </a:prstGeom>
              <a:noFill/>
            </p:spPr>
            <p:txBody>
              <a:bodyPr wrap="square" rtlCol="0">
                <a:spAutoFit/>
              </a:bodyPr>
              <a:lstStyle/>
              <a:p>
                <a:r>
                  <a:rPr lang="en-US" sz="3200" b="1" dirty="0" err="1">
                    <a:solidFill>
                      <a:srgbClr val="DEB35C"/>
                    </a:solidFill>
                    <a:latin typeface="Century Gothic" panose="020F0302020204030204"/>
                  </a:rPr>
                  <a:t>LangChain</a:t>
                </a:r>
                <a:r>
                  <a:rPr lang="en-US" sz="3200" b="1" dirty="0">
                    <a:solidFill>
                      <a:srgbClr val="DEB35C"/>
                    </a:solidFill>
                    <a:latin typeface="Century Gothic" panose="020F0302020204030204"/>
                  </a:rPr>
                  <a:t> </a:t>
                </a:r>
                <a:endParaRPr lang="fr-FR" sz="3200" dirty="0"/>
              </a:p>
            </p:txBody>
          </p:sp>
        </p:grpSp>
        <p:sp>
          <p:nvSpPr>
            <p:cNvPr id="28" name="TextBox 10">
              <a:extLst>
                <a:ext uri="{FF2B5EF4-FFF2-40B4-BE49-F238E27FC236}">
                  <a16:creationId xmlns:a16="http://schemas.microsoft.com/office/drawing/2014/main" id="{57629D38-E642-D2F5-251B-539D4EA6956A}"/>
                </a:ext>
              </a:extLst>
            </p:cNvPr>
            <p:cNvSpPr txBox="1"/>
            <p:nvPr/>
          </p:nvSpPr>
          <p:spPr>
            <a:xfrm>
              <a:off x="2756860"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pic>
        <p:nvPicPr>
          <p:cNvPr id="15" name="Image 14" descr="Une image contenant Graphique, graphisme, logo, conception&#10;&#10;Description générée automatiquement">
            <a:extLst>
              <a:ext uri="{FF2B5EF4-FFF2-40B4-BE49-F238E27FC236}">
                <a16:creationId xmlns:a16="http://schemas.microsoft.com/office/drawing/2014/main" id="{1B365B2B-D507-6F69-258E-A5F3B74077AE}"/>
              </a:ext>
            </a:extLst>
          </p:cNvPr>
          <p:cNvPicPr>
            <a:picLocks noChangeAspect="1"/>
          </p:cNvPicPr>
          <p:nvPr/>
        </p:nvPicPr>
        <p:blipFill rotWithShape="1">
          <a:blip r:embed="rId2">
            <a:extLst>
              <a:ext uri="{28A0092B-C50C-407E-A947-70E740481C1C}">
                <a14:useLocalDpi xmlns:a14="http://schemas.microsoft.com/office/drawing/2010/main" val="0"/>
              </a:ext>
            </a:extLst>
          </a:blip>
          <a:srcRect l="12535" t="34604" r="67115" b="34473"/>
          <a:stretch/>
        </p:blipFill>
        <p:spPr>
          <a:xfrm>
            <a:off x="5905601" y="919643"/>
            <a:ext cx="1045142" cy="610452"/>
          </a:xfrm>
          <a:prstGeom prst="rect">
            <a:avLst/>
          </a:prstGeom>
        </p:spPr>
      </p:pic>
      <p:sp>
        <p:nvSpPr>
          <p:cNvPr id="6" name="Rectangle: Rounded Corners 2">
            <a:extLst>
              <a:ext uri="{FF2B5EF4-FFF2-40B4-BE49-F238E27FC236}">
                <a16:creationId xmlns:a16="http://schemas.microsoft.com/office/drawing/2014/main" id="{EB8FC2E4-F059-B5BD-7CC1-5C049778C350}"/>
              </a:ext>
            </a:extLst>
          </p:cNvPr>
          <p:cNvSpPr/>
          <p:nvPr/>
        </p:nvSpPr>
        <p:spPr>
          <a:xfrm>
            <a:off x="316414" y="3253662"/>
            <a:ext cx="2408718" cy="299473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7" name="Rectangle 6">
            <a:extLst>
              <a:ext uri="{FF2B5EF4-FFF2-40B4-BE49-F238E27FC236}">
                <a16:creationId xmlns:a16="http://schemas.microsoft.com/office/drawing/2014/main" id="{F7F91B44-DE68-E9C0-78D7-5A13AE342E06}"/>
              </a:ext>
            </a:extLst>
          </p:cNvPr>
          <p:cNvSpPr/>
          <p:nvPr/>
        </p:nvSpPr>
        <p:spPr>
          <a:xfrm>
            <a:off x="432371" y="3408816"/>
            <a:ext cx="2228954" cy="2308324"/>
          </a:xfrm>
          <a:prstGeom prst="rect">
            <a:avLst/>
          </a:prstGeom>
        </p:spPr>
        <p:txBody>
          <a:bodyPr wrap="square">
            <a:spAutoFit/>
          </a:bodyPr>
          <a:lstStyle/>
          <a:p>
            <a:pPr algn="ctr"/>
            <a:r>
              <a:rPr lang="fr-FR" sz="1200" b="1" dirty="0">
                <a:solidFill>
                  <a:srgbClr val="44536A"/>
                </a:solidFill>
              </a:rPr>
              <a:t>I</a:t>
            </a:r>
            <a:r>
              <a:rPr lang="fr-FR" sz="1200" b="1" i="0" u="none" strike="noStrike" dirty="0">
                <a:solidFill>
                  <a:srgbClr val="44536A"/>
                </a:solidFill>
                <a:effectLst/>
              </a:rPr>
              <a:t>nteropérabilité</a:t>
            </a:r>
            <a:r>
              <a:rPr lang="fr-FR" sz="1200" b="0" i="0" u="none" strike="noStrike" dirty="0">
                <a:solidFill>
                  <a:srgbClr val="44536A"/>
                </a:solidFill>
                <a:effectLst/>
              </a:rPr>
              <a:t> </a:t>
            </a:r>
          </a:p>
          <a:p>
            <a:pPr algn="ctr"/>
            <a:endParaRPr lang="fr-FR" sz="1200" b="0" i="0" u="none" strike="noStrike" dirty="0">
              <a:solidFill>
                <a:srgbClr val="44536A"/>
              </a:solidFill>
              <a:effectLst/>
            </a:endParaRPr>
          </a:p>
          <a:p>
            <a:pPr algn="just"/>
            <a:r>
              <a:rPr lang="fr-FR" sz="1200" b="0" i="0" u="none" strike="noStrike" dirty="0">
                <a:solidFill>
                  <a:srgbClr val="44536A"/>
                </a:solidFill>
                <a:effectLst/>
              </a:rPr>
              <a:t> </a:t>
            </a:r>
            <a:r>
              <a:rPr lang="fr-FR" sz="1200" b="0" i="0" u="none" strike="noStrike" dirty="0" err="1">
                <a:solidFill>
                  <a:srgbClr val="44536A"/>
                </a:solidFill>
                <a:effectLst/>
              </a:rPr>
              <a:t>LangChain</a:t>
            </a:r>
            <a:r>
              <a:rPr lang="fr-FR" sz="1200" b="0" i="0" u="none" strike="noStrike" dirty="0">
                <a:solidFill>
                  <a:srgbClr val="44536A"/>
                </a:solidFill>
                <a:effectLst/>
              </a:rPr>
              <a:t> est conçu pour fonctionner avec divers modèles de langage et services d'IA, permettant aux développeurs d'expérimenter et de déployer facilement des solutions basées sur les modèles de langage les plus avancés.</a:t>
            </a:r>
          </a:p>
        </p:txBody>
      </p:sp>
      <p:sp>
        <p:nvSpPr>
          <p:cNvPr id="8" name="Rectangle: Rounded Corners 2">
            <a:extLst>
              <a:ext uri="{FF2B5EF4-FFF2-40B4-BE49-F238E27FC236}">
                <a16:creationId xmlns:a16="http://schemas.microsoft.com/office/drawing/2014/main" id="{211257CE-322D-719F-112A-F6A73329CECA}"/>
              </a:ext>
            </a:extLst>
          </p:cNvPr>
          <p:cNvSpPr/>
          <p:nvPr/>
        </p:nvSpPr>
        <p:spPr>
          <a:xfrm>
            <a:off x="2965464" y="3253662"/>
            <a:ext cx="2797690" cy="299473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7" name="Rectangle 16">
            <a:extLst>
              <a:ext uri="{FF2B5EF4-FFF2-40B4-BE49-F238E27FC236}">
                <a16:creationId xmlns:a16="http://schemas.microsoft.com/office/drawing/2014/main" id="{1495B57E-09F6-0C5E-DFD2-A9A270C76E8E}"/>
              </a:ext>
            </a:extLst>
          </p:cNvPr>
          <p:cNvSpPr/>
          <p:nvPr/>
        </p:nvSpPr>
        <p:spPr>
          <a:xfrm>
            <a:off x="3034987" y="3408816"/>
            <a:ext cx="2602432" cy="2677656"/>
          </a:xfrm>
          <a:prstGeom prst="rect">
            <a:avLst/>
          </a:prstGeom>
        </p:spPr>
        <p:txBody>
          <a:bodyPr wrap="square">
            <a:spAutoFit/>
          </a:bodyPr>
          <a:lstStyle/>
          <a:p>
            <a:pPr algn="ctr"/>
            <a:r>
              <a:rPr lang="fr-FR" sz="1200" b="1" i="0" u="none" strike="noStrike" dirty="0">
                <a:solidFill>
                  <a:srgbClr val="44536A"/>
                </a:solidFill>
                <a:effectLst/>
              </a:rPr>
              <a:t>Modularité</a:t>
            </a:r>
            <a:r>
              <a:rPr lang="fr-FR" sz="1200" b="0" i="0" u="none" strike="noStrike" dirty="0">
                <a:solidFill>
                  <a:srgbClr val="44536A"/>
                </a:solidFill>
                <a:effectLst/>
              </a:rPr>
              <a:t>  </a:t>
            </a:r>
          </a:p>
          <a:p>
            <a:pPr algn="ctr"/>
            <a:endParaRPr lang="fr-FR" sz="1200" b="0" i="0" u="none" strike="noStrike" dirty="0">
              <a:solidFill>
                <a:srgbClr val="44536A"/>
              </a:solidFill>
              <a:effectLst/>
            </a:endParaRPr>
          </a:p>
          <a:p>
            <a:pPr algn="just"/>
            <a:r>
              <a:rPr lang="fr-FR" sz="1200" b="0" i="0" u="none" strike="noStrike" dirty="0">
                <a:solidFill>
                  <a:srgbClr val="44536A"/>
                </a:solidFill>
                <a:effectLst/>
              </a:rPr>
              <a:t>Le cadre offre une architecture modulaire, permettant aux développeurs de composer et de personnaliser des applications en utilisant des "blocs de construction" prédéfinis pour les tâches courantes, telles que la génération de texte, la compréhension du langage naturel, et l'interaction avec des bases de données ou des API.</a:t>
            </a:r>
          </a:p>
        </p:txBody>
      </p:sp>
    </p:spTree>
    <p:extLst>
      <p:ext uri="{BB962C8B-B14F-4D97-AF65-F5344CB8AC3E}">
        <p14:creationId xmlns:p14="http://schemas.microsoft.com/office/powerpoint/2010/main" val="2369796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89C5A-DFCF-191E-EAD4-EE732FD437C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DBE13C9-0F74-EB36-E7A3-9E86501C1788}"/>
              </a:ext>
            </a:extLst>
          </p:cNvPr>
          <p:cNvSpPr>
            <a:spLocks noGrp="1"/>
          </p:cNvSpPr>
          <p:nvPr>
            <p:ph type="title"/>
          </p:nvPr>
        </p:nvSpPr>
        <p:spPr>
          <a:xfrm>
            <a:off x="838200" y="365125"/>
            <a:ext cx="10515600" cy="1325563"/>
          </a:xfrm>
        </p:spPr>
        <p:txBody>
          <a:bodyPr/>
          <a:lstStyle/>
          <a:p>
            <a:r>
              <a:rPr lang="fr-FR" dirty="0"/>
              <a:t>Session 4 :</a:t>
            </a:r>
            <a:endParaRPr lang="en-US" dirty="0"/>
          </a:p>
        </p:txBody>
      </p:sp>
      <p:pic>
        <p:nvPicPr>
          <p:cNvPr id="2" name="Image 1" descr="Une image contenant Graphique, graphisme, logo, conception&#10;&#10;Description générée automatiquement">
            <a:extLst>
              <a:ext uri="{FF2B5EF4-FFF2-40B4-BE49-F238E27FC236}">
                <a16:creationId xmlns:a16="http://schemas.microsoft.com/office/drawing/2014/main" id="{A9EA1DEE-1459-65DA-94D5-A4E660203301}"/>
              </a:ext>
            </a:extLst>
          </p:cNvPr>
          <p:cNvPicPr>
            <a:picLocks noChangeAspect="1"/>
          </p:cNvPicPr>
          <p:nvPr/>
        </p:nvPicPr>
        <p:blipFill rotWithShape="1">
          <a:blip r:embed="rId2">
            <a:extLst>
              <a:ext uri="{28A0092B-C50C-407E-A947-70E740481C1C}">
                <a14:useLocalDpi xmlns:a14="http://schemas.microsoft.com/office/drawing/2010/main" val="0"/>
              </a:ext>
            </a:extLst>
          </a:blip>
          <a:srcRect l="12535" t="34604" r="67115" b="34473"/>
          <a:stretch/>
        </p:blipFill>
        <p:spPr>
          <a:xfrm>
            <a:off x="8919567" y="1883347"/>
            <a:ext cx="1045142" cy="610452"/>
          </a:xfrm>
          <a:prstGeom prst="rect">
            <a:avLst/>
          </a:prstGeom>
        </p:spPr>
      </p:pic>
      <p:grpSp>
        <p:nvGrpSpPr>
          <p:cNvPr id="21" name="Groupe 20">
            <a:extLst>
              <a:ext uri="{FF2B5EF4-FFF2-40B4-BE49-F238E27FC236}">
                <a16:creationId xmlns:a16="http://schemas.microsoft.com/office/drawing/2014/main" id="{01C5EE93-799D-9045-682A-943ACDDEA81D}"/>
              </a:ext>
            </a:extLst>
          </p:cNvPr>
          <p:cNvGrpSpPr/>
          <p:nvPr/>
        </p:nvGrpSpPr>
        <p:grpSpPr>
          <a:xfrm>
            <a:off x="1186469" y="1690688"/>
            <a:ext cx="10289251" cy="1757869"/>
            <a:chOff x="1282004" y="1517419"/>
            <a:chExt cx="10289251" cy="1757869"/>
          </a:xfrm>
        </p:grpSpPr>
        <p:grpSp>
          <p:nvGrpSpPr>
            <p:cNvPr id="22" name="Groupe 21">
              <a:extLst>
                <a:ext uri="{FF2B5EF4-FFF2-40B4-BE49-F238E27FC236}">
                  <a16:creationId xmlns:a16="http://schemas.microsoft.com/office/drawing/2014/main" id="{75E3E93F-AA4A-DD6F-248A-E8C70D257CB1}"/>
                </a:ext>
              </a:extLst>
            </p:cNvPr>
            <p:cNvGrpSpPr/>
            <p:nvPr/>
          </p:nvGrpSpPr>
          <p:grpSpPr>
            <a:xfrm>
              <a:off x="1282004" y="1517419"/>
              <a:ext cx="10289251" cy="1102927"/>
              <a:chOff x="1282004" y="1517419"/>
              <a:chExt cx="10289251" cy="1102927"/>
            </a:xfrm>
          </p:grpSpPr>
          <p:sp>
            <p:nvSpPr>
              <p:cNvPr id="30" name="Rectangle: Rounded Corners 36">
                <a:extLst>
                  <a:ext uri="{FF2B5EF4-FFF2-40B4-BE49-F238E27FC236}">
                    <a16:creationId xmlns:a16="http://schemas.microsoft.com/office/drawing/2014/main" id="{7830F073-ACB2-2FB1-B456-BB8DF39D00BA}"/>
                  </a:ext>
                </a:extLst>
              </p:cNvPr>
              <p:cNvSpPr/>
              <p:nvPr/>
            </p:nvSpPr>
            <p:spPr>
              <a:xfrm>
                <a:off x="1923068" y="1517420"/>
                <a:ext cx="9648187" cy="110292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31" name="Oval 25">
                <a:extLst>
                  <a:ext uri="{FF2B5EF4-FFF2-40B4-BE49-F238E27FC236}">
                    <a16:creationId xmlns:a16="http://schemas.microsoft.com/office/drawing/2014/main" id="{206859BF-7BF7-DB5E-426A-7312E1774236}"/>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5</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2" name="ZoneTexte 31">
                <a:extLst>
                  <a:ext uri="{FF2B5EF4-FFF2-40B4-BE49-F238E27FC236}">
                    <a16:creationId xmlns:a16="http://schemas.microsoft.com/office/drawing/2014/main" id="{90A04C0E-A183-8538-662F-E30D097891AC}"/>
                  </a:ext>
                </a:extLst>
              </p:cNvPr>
              <p:cNvSpPr txBox="1"/>
              <p:nvPr/>
            </p:nvSpPr>
            <p:spPr>
              <a:xfrm>
                <a:off x="2415664" y="1687963"/>
                <a:ext cx="8044337" cy="584775"/>
              </a:xfrm>
              <a:prstGeom prst="rect">
                <a:avLst/>
              </a:prstGeom>
              <a:noFill/>
            </p:spPr>
            <p:txBody>
              <a:bodyPr wrap="square" rtlCol="0">
                <a:spAutoFit/>
              </a:bodyPr>
              <a:lstStyle/>
              <a:p>
                <a:r>
                  <a:rPr lang="en-US" sz="3200" b="1" dirty="0" err="1">
                    <a:solidFill>
                      <a:srgbClr val="DEB35C"/>
                    </a:solidFill>
                    <a:latin typeface="Century Gothic" panose="020F0302020204030204"/>
                  </a:rPr>
                  <a:t>LangChain</a:t>
                </a:r>
                <a:r>
                  <a:rPr lang="en-US" sz="3200" b="1" dirty="0">
                    <a:solidFill>
                      <a:srgbClr val="DEB35C"/>
                    </a:solidFill>
                    <a:latin typeface="Century Gothic" panose="020F0302020204030204"/>
                  </a:rPr>
                  <a:t> </a:t>
                </a:r>
                <a:endParaRPr lang="fr-FR" sz="3200" dirty="0"/>
              </a:p>
            </p:txBody>
          </p:sp>
        </p:grpSp>
        <p:sp>
          <p:nvSpPr>
            <p:cNvPr id="28" name="TextBox 10">
              <a:extLst>
                <a:ext uri="{FF2B5EF4-FFF2-40B4-BE49-F238E27FC236}">
                  <a16:creationId xmlns:a16="http://schemas.microsoft.com/office/drawing/2014/main" id="{AD1198E9-DA93-9856-96A4-05976E485BD6}"/>
                </a:ext>
              </a:extLst>
            </p:cNvPr>
            <p:cNvSpPr txBox="1"/>
            <p:nvPr/>
          </p:nvSpPr>
          <p:spPr>
            <a:xfrm>
              <a:off x="2756860"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pic>
        <p:nvPicPr>
          <p:cNvPr id="15" name="Image 14" descr="Une image contenant Graphique, graphisme, logo, conception&#10;&#10;Description générée automatiquement">
            <a:extLst>
              <a:ext uri="{FF2B5EF4-FFF2-40B4-BE49-F238E27FC236}">
                <a16:creationId xmlns:a16="http://schemas.microsoft.com/office/drawing/2014/main" id="{DE8717F5-1F30-082D-18C0-D49ABD102AA0}"/>
              </a:ext>
            </a:extLst>
          </p:cNvPr>
          <p:cNvPicPr>
            <a:picLocks noChangeAspect="1"/>
          </p:cNvPicPr>
          <p:nvPr/>
        </p:nvPicPr>
        <p:blipFill rotWithShape="1">
          <a:blip r:embed="rId2">
            <a:extLst>
              <a:ext uri="{28A0092B-C50C-407E-A947-70E740481C1C}">
                <a14:useLocalDpi xmlns:a14="http://schemas.microsoft.com/office/drawing/2010/main" val="0"/>
              </a:ext>
            </a:extLst>
          </a:blip>
          <a:srcRect l="12535" t="34604" r="67115" b="34473"/>
          <a:stretch/>
        </p:blipFill>
        <p:spPr>
          <a:xfrm>
            <a:off x="5905601" y="919643"/>
            <a:ext cx="1045142" cy="610452"/>
          </a:xfrm>
          <a:prstGeom prst="rect">
            <a:avLst/>
          </a:prstGeom>
        </p:spPr>
      </p:pic>
      <p:sp>
        <p:nvSpPr>
          <p:cNvPr id="6" name="Rectangle: Rounded Corners 2">
            <a:extLst>
              <a:ext uri="{FF2B5EF4-FFF2-40B4-BE49-F238E27FC236}">
                <a16:creationId xmlns:a16="http://schemas.microsoft.com/office/drawing/2014/main" id="{7769A052-0470-70DF-329A-951EC4DD1AA4}"/>
              </a:ext>
            </a:extLst>
          </p:cNvPr>
          <p:cNvSpPr/>
          <p:nvPr/>
        </p:nvSpPr>
        <p:spPr>
          <a:xfrm>
            <a:off x="316414" y="3253662"/>
            <a:ext cx="2408718" cy="299473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7" name="Rectangle 6">
            <a:extLst>
              <a:ext uri="{FF2B5EF4-FFF2-40B4-BE49-F238E27FC236}">
                <a16:creationId xmlns:a16="http://schemas.microsoft.com/office/drawing/2014/main" id="{A2E6C63E-658B-AEB4-854F-5D2337C06949}"/>
              </a:ext>
            </a:extLst>
          </p:cNvPr>
          <p:cNvSpPr/>
          <p:nvPr/>
        </p:nvSpPr>
        <p:spPr>
          <a:xfrm>
            <a:off x="432371" y="3408816"/>
            <a:ext cx="2228954" cy="2308324"/>
          </a:xfrm>
          <a:prstGeom prst="rect">
            <a:avLst/>
          </a:prstGeom>
        </p:spPr>
        <p:txBody>
          <a:bodyPr wrap="square">
            <a:spAutoFit/>
          </a:bodyPr>
          <a:lstStyle/>
          <a:p>
            <a:pPr algn="ctr"/>
            <a:r>
              <a:rPr lang="fr-FR" sz="1200" b="1" dirty="0">
                <a:solidFill>
                  <a:srgbClr val="44536A"/>
                </a:solidFill>
              </a:rPr>
              <a:t>I</a:t>
            </a:r>
            <a:r>
              <a:rPr lang="fr-FR" sz="1200" b="1" i="0" u="none" strike="noStrike" dirty="0">
                <a:solidFill>
                  <a:srgbClr val="44536A"/>
                </a:solidFill>
                <a:effectLst/>
              </a:rPr>
              <a:t>nteropérabilité</a:t>
            </a:r>
            <a:r>
              <a:rPr lang="fr-FR" sz="1200" b="0" i="0" u="none" strike="noStrike" dirty="0">
                <a:solidFill>
                  <a:srgbClr val="44536A"/>
                </a:solidFill>
                <a:effectLst/>
              </a:rPr>
              <a:t> </a:t>
            </a:r>
          </a:p>
          <a:p>
            <a:pPr algn="ctr"/>
            <a:endParaRPr lang="fr-FR" sz="1200" b="0" i="0" u="none" strike="noStrike" dirty="0">
              <a:solidFill>
                <a:srgbClr val="44536A"/>
              </a:solidFill>
              <a:effectLst/>
            </a:endParaRPr>
          </a:p>
          <a:p>
            <a:pPr algn="just"/>
            <a:r>
              <a:rPr lang="fr-FR" sz="1200" b="0" i="0" u="none" strike="noStrike" dirty="0">
                <a:solidFill>
                  <a:srgbClr val="44536A"/>
                </a:solidFill>
                <a:effectLst/>
              </a:rPr>
              <a:t> </a:t>
            </a:r>
            <a:r>
              <a:rPr lang="fr-FR" sz="1200" b="0" i="0" u="none" strike="noStrike" dirty="0" err="1">
                <a:solidFill>
                  <a:srgbClr val="44536A"/>
                </a:solidFill>
                <a:effectLst/>
              </a:rPr>
              <a:t>LangChain</a:t>
            </a:r>
            <a:r>
              <a:rPr lang="fr-FR" sz="1200" b="0" i="0" u="none" strike="noStrike" dirty="0">
                <a:solidFill>
                  <a:srgbClr val="44536A"/>
                </a:solidFill>
                <a:effectLst/>
              </a:rPr>
              <a:t> est conçu pour fonctionner avec divers modèles de langage et services d'IA, permettant aux développeurs d'expérimenter et de déployer facilement des solutions basées sur les modèles de langage les plus avancés.</a:t>
            </a:r>
          </a:p>
        </p:txBody>
      </p:sp>
      <p:sp>
        <p:nvSpPr>
          <p:cNvPr id="8" name="Rectangle: Rounded Corners 2">
            <a:extLst>
              <a:ext uri="{FF2B5EF4-FFF2-40B4-BE49-F238E27FC236}">
                <a16:creationId xmlns:a16="http://schemas.microsoft.com/office/drawing/2014/main" id="{6FD47E86-CB83-EA97-D258-774237307AE5}"/>
              </a:ext>
            </a:extLst>
          </p:cNvPr>
          <p:cNvSpPr/>
          <p:nvPr/>
        </p:nvSpPr>
        <p:spPr>
          <a:xfrm>
            <a:off x="2965464" y="3253662"/>
            <a:ext cx="2797690" cy="299473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6" name="Rectangle: Rounded Corners 2">
            <a:extLst>
              <a:ext uri="{FF2B5EF4-FFF2-40B4-BE49-F238E27FC236}">
                <a16:creationId xmlns:a16="http://schemas.microsoft.com/office/drawing/2014/main" id="{3F290C8D-7E1D-CF5F-D621-DAB7B3532D12}"/>
              </a:ext>
            </a:extLst>
          </p:cNvPr>
          <p:cNvSpPr/>
          <p:nvPr/>
        </p:nvSpPr>
        <p:spPr>
          <a:xfrm>
            <a:off x="6096000" y="3242276"/>
            <a:ext cx="2630442" cy="299473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7" name="Rectangle 16">
            <a:extLst>
              <a:ext uri="{FF2B5EF4-FFF2-40B4-BE49-F238E27FC236}">
                <a16:creationId xmlns:a16="http://schemas.microsoft.com/office/drawing/2014/main" id="{3633F320-72FE-3A12-C951-9F082F071A69}"/>
              </a:ext>
            </a:extLst>
          </p:cNvPr>
          <p:cNvSpPr/>
          <p:nvPr/>
        </p:nvSpPr>
        <p:spPr>
          <a:xfrm>
            <a:off x="3034987" y="3408816"/>
            <a:ext cx="2602432" cy="2677656"/>
          </a:xfrm>
          <a:prstGeom prst="rect">
            <a:avLst/>
          </a:prstGeom>
        </p:spPr>
        <p:txBody>
          <a:bodyPr wrap="square">
            <a:spAutoFit/>
          </a:bodyPr>
          <a:lstStyle/>
          <a:p>
            <a:pPr algn="ctr"/>
            <a:r>
              <a:rPr lang="fr-FR" sz="1200" b="1" i="0" u="none" strike="noStrike" dirty="0">
                <a:solidFill>
                  <a:srgbClr val="44536A"/>
                </a:solidFill>
                <a:effectLst/>
              </a:rPr>
              <a:t>Modularité</a:t>
            </a:r>
            <a:r>
              <a:rPr lang="fr-FR" sz="1200" b="0" i="0" u="none" strike="noStrike" dirty="0">
                <a:solidFill>
                  <a:srgbClr val="44536A"/>
                </a:solidFill>
                <a:effectLst/>
              </a:rPr>
              <a:t>  </a:t>
            </a:r>
          </a:p>
          <a:p>
            <a:pPr algn="ctr"/>
            <a:endParaRPr lang="fr-FR" sz="1200" b="0" i="0" u="none" strike="noStrike" dirty="0">
              <a:solidFill>
                <a:srgbClr val="44536A"/>
              </a:solidFill>
              <a:effectLst/>
            </a:endParaRPr>
          </a:p>
          <a:p>
            <a:pPr algn="just"/>
            <a:r>
              <a:rPr lang="fr-FR" sz="1200" b="0" i="0" u="none" strike="noStrike" dirty="0">
                <a:solidFill>
                  <a:srgbClr val="44536A"/>
                </a:solidFill>
                <a:effectLst/>
              </a:rPr>
              <a:t>Le cadre offre une architecture modulaire, permettant aux développeurs de composer et de personnaliser des applications en utilisant des "blocs de construction" prédéfinis pour les tâches courantes, telles que la génération de texte, la compréhension du langage naturel, et l'interaction avec des bases de données ou des API.</a:t>
            </a:r>
          </a:p>
        </p:txBody>
      </p:sp>
      <p:sp>
        <p:nvSpPr>
          <p:cNvPr id="18" name="Rectangle 17">
            <a:extLst>
              <a:ext uri="{FF2B5EF4-FFF2-40B4-BE49-F238E27FC236}">
                <a16:creationId xmlns:a16="http://schemas.microsoft.com/office/drawing/2014/main" id="{07CB7DEB-C1B4-5B91-4D2C-E9C17C4ED83C}"/>
              </a:ext>
            </a:extLst>
          </p:cNvPr>
          <p:cNvSpPr/>
          <p:nvPr/>
        </p:nvSpPr>
        <p:spPr>
          <a:xfrm>
            <a:off x="6226788" y="3408816"/>
            <a:ext cx="2368866" cy="2492990"/>
          </a:xfrm>
          <a:prstGeom prst="rect">
            <a:avLst/>
          </a:prstGeom>
        </p:spPr>
        <p:txBody>
          <a:bodyPr wrap="square">
            <a:spAutoFit/>
          </a:bodyPr>
          <a:lstStyle/>
          <a:p>
            <a:pPr algn="ctr"/>
            <a:r>
              <a:rPr lang="fr-FR" sz="1200" b="1" i="0" u="none" strike="noStrike" dirty="0">
                <a:solidFill>
                  <a:srgbClr val="44536A"/>
                </a:solidFill>
                <a:effectLst/>
              </a:rPr>
              <a:t>Productivité</a:t>
            </a:r>
            <a:r>
              <a:rPr lang="fr-FR" sz="1200" b="0" i="0" u="none" strike="noStrike" dirty="0">
                <a:solidFill>
                  <a:srgbClr val="44536A"/>
                </a:solidFill>
                <a:effectLst/>
              </a:rPr>
              <a:t> </a:t>
            </a:r>
          </a:p>
          <a:p>
            <a:pPr algn="ctr"/>
            <a:endParaRPr lang="fr-FR" sz="1200" b="0" i="0" u="none" strike="noStrike" dirty="0">
              <a:solidFill>
                <a:srgbClr val="44536A"/>
              </a:solidFill>
              <a:effectLst/>
            </a:endParaRPr>
          </a:p>
          <a:p>
            <a:pPr algn="just"/>
            <a:r>
              <a:rPr lang="fr-FR" sz="1200" b="0" i="0" u="none" strike="noStrike" dirty="0">
                <a:solidFill>
                  <a:srgbClr val="44536A"/>
                </a:solidFill>
                <a:effectLst/>
              </a:rPr>
              <a:t>En abstrayant la complexité des interactions avec les modèles de langage, </a:t>
            </a:r>
            <a:r>
              <a:rPr lang="fr-FR" sz="1200" b="0" i="0" u="none" strike="noStrike" dirty="0" err="1">
                <a:solidFill>
                  <a:srgbClr val="44536A"/>
                </a:solidFill>
                <a:effectLst/>
              </a:rPr>
              <a:t>LangChain</a:t>
            </a:r>
            <a:r>
              <a:rPr lang="fr-FR" sz="1200" b="0" i="0" u="none" strike="noStrike" dirty="0">
                <a:solidFill>
                  <a:srgbClr val="44536A"/>
                </a:solidFill>
                <a:effectLst/>
              </a:rPr>
              <a:t> accélère le développement d'applications d'IA générative, permettant aux développeurs de se concentrer sur la logique métier et l'expérience utilisateur.</a:t>
            </a:r>
          </a:p>
        </p:txBody>
      </p:sp>
    </p:spTree>
    <p:extLst>
      <p:ext uri="{BB962C8B-B14F-4D97-AF65-F5344CB8AC3E}">
        <p14:creationId xmlns:p14="http://schemas.microsoft.com/office/powerpoint/2010/main" val="27046901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F9E92-7149-1C97-58B7-18AF36938F6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8145AC9-BFF0-8594-881B-B2DAEC90316E}"/>
              </a:ext>
            </a:extLst>
          </p:cNvPr>
          <p:cNvSpPr>
            <a:spLocks noGrp="1"/>
          </p:cNvSpPr>
          <p:nvPr>
            <p:ph type="title"/>
          </p:nvPr>
        </p:nvSpPr>
        <p:spPr>
          <a:xfrm>
            <a:off x="838200" y="365125"/>
            <a:ext cx="10515600" cy="1325563"/>
          </a:xfrm>
        </p:spPr>
        <p:txBody>
          <a:bodyPr/>
          <a:lstStyle/>
          <a:p>
            <a:r>
              <a:rPr lang="fr-FR" dirty="0"/>
              <a:t>Session 4 :</a:t>
            </a:r>
            <a:endParaRPr lang="en-US" dirty="0"/>
          </a:p>
        </p:txBody>
      </p:sp>
      <p:pic>
        <p:nvPicPr>
          <p:cNvPr id="2" name="Image 1" descr="Une image contenant Graphique, graphisme, logo, conception&#10;&#10;Description générée automatiquement">
            <a:extLst>
              <a:ext uri="{FF2B5EF4-FFF2-40B4-BE49-F238E27FC236}">
                <a16:creationId xmlns:a16="http://schemas.microsoft.com/office/drawing/2014/main" id="{220E4ABB-689B-1ED6-A2A8-9632388976F6}"/>
              </a:ext>
            </a:extLst>
          </p:cNvPr>
          <p:cNvPicPr>
            <a:picLocks noChangeAspect="1"/>
          </p:cNvPicPr>
          <p:nvPr/>
        </p:nvPicPr>
        <p:blipFill rotWithShape="1">
          <a:blip r:embed="rId2">
            <a:extLst>
              <a:ext uri="{28A0092B-C50C-407E-A947-70E740481C1C}">
                <a14:useLocalDpi xmlns:a14="http://schemas.microsoft.com/office/drawing/2010/main" val="0"/>
              </a:ext>
            </a:extLst>
          </a:blip>
          <a:srcRect l="12535" t="34604" r="67115" b="34473"/>
          <a:stretch/>
        </p:blipFill>
        <p:spPr>
          <a:xfrm>
            <a:off x="8919567" y="1883347"/>
            <a:ext cx="1045142" cy="610452"/>
          </a:xfrm>
          <a:prstGeom prst="rect">
            <a:avLst/>
          </a:prstGeom>
        </p:spPr>
      </p:pic>
      <p:grpSp>
        <p:nvGrpSpPr>
          <p:cNvPr id="21" name="Groupe 20">
            <a:extLst>
              <a:ext uri="{FF2B5EF4-FFF2-40B4-BE49-F238E27FC236}">
                <a16:creationId xmlns:a16="http://schemas.microsoft.com/office/drawing/2014/main" id="{346E6215-CE42-D248-EB36-A21B63648DED}"/>
              </a:ext>
            </a:extLst>
          </p:cNvPr>
          <p:cNvGrpSpPr/>
          <p:nvPr/>
        </p:nvGrpSpPr>
        <p:grpSpPr>
          <a:xfrm>
            <a:off x="1186469" y="1690688"/>
            <a:ext cx="10289251" cy="1757869"/>
            <a:chOff x="1282004" y="1517419"/>
            <a:chExt cx="10289251" cy="1757869"/>
          </a:xfrm>
        </p:grpSpPr>
        <p:grpSp>
          <p:nvGrpSpPr>
            <p:cNvPr id="22" name="Groupe 21">
              <a:extLst>
                <a:ext uri="{FF2B5EF4-FFF2-40B4-BE49-F238E27FC236}">
                  <a16:creationId xmlns:a16="http://schemas.microsoft.com/office/drawing/2014/main" id="{A88D2BE2-0A8F-882B-C8AB-C36C470C07EE}"/>
                </a:ext>
              </a:extLst>
            </p:cNvPr>
            <p:cNvGrpSpPr/>
            <p:nvPr/>
          </p:nvGrpSpPr>
          <p:grpSpPr>
            <a:xfrm>
              <a:off x="1282004" y="1517419"/>
              <a:ext cx="10289251" cy="1102927"/>
              <a:chOff x="1282004" y="1517419"/>
              <a:chExt cx="10289251" cy="1102927"/>
            </a:xfrm>
          </p:grpSpPr>
          <p:sp>
            <p:nvSpPr>
              <p:cNvPr id="30" name="Rectangle: Rounded Corners 36">
                <a:extLst>
                  <a:ext uri="{FF2B5EF4-FFF2-40B4-BE49-F238E27FC236}">
                    <a16:creationId xmlns:a16="http://schemas.microsoft.com/office/drawing/2014/main" id="{64CF7A56-8A91-C2C6-3CF9-7413E947255B}"/>
                  </a:ext>
                </a:extLst>
              </p:cNvPr>
              <p:cNvSpPr/>
              <p:nvPr/>
            </p:nvSpPr>
            <p:spPr>
              <a:xfrm>
                <a:off x="1923068" y="1517420"/>
                <a:ext cx="9648187" cy="110292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31" name="Oval 25">
                <a:extLst>
                  <a:ext uri="{FF2B5EF4-FFF2-40B4-BE49-F238E27FC236}">
                    <a16:creationId xmlns:a16="http://schemas.microsoft.com/office/drawing/2014/main" id="{CAB0D612-B03F-E85A-CB0E-3D470C1447DF}"/>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5</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2" name="ZoneTexte 31">
                <a:extLst>
                  <a:ext uri="{FF2B5EF4-FFF2-40B4-BE49-F238E27FC236}">
                    <a16:creationId xmlns:a16="http://schemas.microsoft.com/office/drawing/2014/main" id="{9CB27806-218A-B4DE-D9B1-25CEFC5E0622}"/>
                  </a:ext>
                </a:extLst>
              </p:cNvPr>
              <p:cNvSpPr txBox="1"/>
              <p:nvPr/>
            </p:nvSpPr>
            <p:spPr>
              <a:xfrm>
                <a:off x="2415664" y="1687963"/>
                <a:ext cx="8044337" cy="584775"/>
              </a:xfrm>
              <a:prstGeom prst="rect">
                <a:avLst/>
              </a:prstGeom>
              <a:noFill/>
            </p:spPr>
            <p:txBody>
              <a:bodyPr wrap="square" rtlCol="0">
                <a:spAutoFit/>
              </a:bodyPr>
              <a:lstStyle/>
              <a:p>
                <a:r>
                  <a:rPr lang="en-US" sz="3200" b="1" dirty="0" err="1">
                    <a:solidFill>
                      <a:srgbClr val="DEB35C"/>
                    </a:solidFill>
                    <a:latin typeface="Century Gothic" panose="020F0302020204030204"/>
                  </a:rPr>
                  <a:t>LangChain</a:t>
                </a:r>
                <a:r>
                  <a:rPr lang="en-US" sz="3200" b="1" dirty="0">
                    <a:solidFill>
                      <a:srgbClr val="DEB35C"/>
                    </a:solidFill>
                    <a:latin typeface="Century Gothic" panose="020F0302020204030204"/>
                  </a:rPr>
                  <a:t> </a:t>
                </a:r>
                <a:endParaRPr lang="fr-FR" sz="3200" dirty="0"/>
              </a:p>
            </p:txBody>
          </p:sp>
        </p:grpSp>
        <p:sp>
          <p:nvSpPr>
            <p:cNvPr id="28" name="TextBox 10">
              <a:extLst>
                <a:ext uri="{FF2B5EF4-FFF2-40B4-BE49-F238E27FC236}">
                  <a16:creationId xmlns:a16="http://schemas.microsoft.com/office/drawing/2014/main" id="{710B9E8F-CE61-B3E7-D1F4-8FF8AE012285}"/>
                </a:ext>
              </a:extLst>
            </p:cNvPr>
            <p:cNvSpPr txBox="1"/>
            <p:nvPr/>
          </p:nvSpPr>
          <p:spPr>
            <a:xfrm>
              <a:off x="2756860"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sp>
        <p:nvSpPr>
          <p:cNvPr id="3" name="Rectangle: Rounded Corners 2">
            <a:extLst>
              <a:ext uri="{FF2B5EF4-FFF2-40B4-BE49-F238E27FC236}">
                <a16:creationId xmlns:a16="http://schemas.microsoft.com/office/drawing/2014/main" id="{1DD5CBF3-7B37-4A33-DD93-70F32CAE5C45}"/>
              </a:ext>
            </a:extLst>
          </p:cNvPr>
          <p:cNvSpPr/>
          <p:nvPr/>
        </p:nvSpPr>
        <p:spPr>
          <a:xfrm>
            <a:off x="316414" y="3253662"/>
            <a:ext cx="2408718" cy="299473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4" name="Rectangle 3">
            <a:extLst>
              <a:ext uri="{FF2B5EF4-FFF2-40B4-BE49-F238E27FC236}">
                <a16:creationId xmlns:a16="http://schemas.microsoft.com/office/drawing/2014/main" id="{7D5BF294-DD27-B77E-4062-F7CDD7319AF2}"/>
              </a:ext>
            </a:extLst>
          </p:cNvPr>
          <p:cNvSpPr/>
          <p:nvPr/>
        </p:nvSpPr>
        <p:spPr>
          <a:xfrm>
            <a:off x="432371" y="3408816"/>
            <a:ext cx="2228954" cy="2308324"/>
          </a:xfrm>
          <a:prstGeom prst="rect">
            <a:avLst/>
          </a:prstGeom>
        </p:spPr>
        <p:txBody>
          <a:bodyPr wrap="square">
            <a:spAutoFit/>
          </a:bodyPr>
          <a:lstStyle/>
          <a:p>
            <a:pPr algn="ctr"/>
            <a:r>
              <a:rPr lang="fr-FR" sz="1200" b="1" dirty="0">
                <a:solidFill>
                  <a:srgbClr val="44536A"/>
                </a:solidFill>
              </a:rPr>
              <a:t>I</a:t>
            </a:r>
            <a:r>
              <a:rPr lang="fr-FR" sz="1200" b="1" i="0" u="none" strike="noStrike" dirty="0">
                <a:solidFill>
                  <a:srgbClr val="44536A"/>
                </a:solidFill>
                <a:effectLst/>
              </a:rPr>
              <a:t>nteropérabilité</a:t>
            </a:r>
            <a:r>
              <a:rPr lang="fr-FR" sz="1200" b="0" i="0" u="none" strike="noStrike" dirty="0">
                <a:solidFill>
                  <a:srgbClr val="44536A"/>
                </a:solidFill>
                <a:effectLst/>
              </a:rPr>
              <a:t> </a:t>
            </a:r>
          </a:p>
          <a:p>
            <a:pPr algn="ctr"/>
            <a:endParaRPr lang="fr-FR" sz="1200" b="0" i="0" u="none" strike="noStrike" dirty="0">
              <a:solidFill>
                <a:srgbClr val="44536A"/>
              </a:solidFill>
              <a:effectLst/>
            </a:endParaRPr>
          </a:p>
          <a:p>
            <a:pPr algn="just"/>
            <a:r>
              <a:rPr lang="fr-FR" sz="1200" b="0" i="0" u="none" strike="noStrike" dirty="0">
                <a:solidFill>
                  <a:srgbClr val="44536A"/>
                </a:solidFill>
                <a:effectLst/>
              </a:rPr>
              <a:t> </a:t>
            </a:r>
            <a:r>
              <a:rPr lang="fr-FR" sz="1200" b="0" i="0" u="none" strike="noStrike" dirty="0" err="1">
                <a:solidFill>
                  <a:srgbClr val="44536A"/>
                </a:solidFill>
                <a:effectLst/>
              </a:rPr>
              <a:t>LangChain</a:t>
            </a:r>
            <a:r>
              <a:rPr lang="fr-FR" sz="1200" b="0" i="0" u="none" strike="noStrike" dirty="0">
                <a:solidFill>
                  <a:srgbClr val="44536A"/>
                </a:solidFill>
                <a:effectLst/>
              </a:rPr>
              <a:t> est conçu pour fonctionner avec divers modèles de langage et services d'IA, permettant aux développeurs d'expérimenter et de déployer facilement des solutions basées sur les modèles de langage les plus avancés.</a:t>
            </a:r>
          </a:p>
        </p:txBody>
      </p:sp>
      <p:sp>
        <p:nvSpPr>
          <p:cNvPr id="9" name="Rectangle: Rounded Corners 2">
            <a:extLst>
              <a:ext uri="{FF2B5EF4-FFF2-40B4-BE49-F238E27FC236}">
                <a16:creationId xmlns:a16="http://schemas.microsoft.com/office/drawing/2014/main" id="{E15A7E39-EA40-80DC-6F74-22437F5C7569}"/>
              </a:ext>
            </a:extLst>
          </p:cNvPr>
          <p:cNvSpPr/>
          <p:nvPr/>
        </p:nvSpPr>
        <p:spPr>
          <a:xfrm>
            <a:off x="2965464" y="3253662"/>
            <a:ext cx="2797690" cy="299473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0" name="Rectangle: Rounded Corners 2">
            <a:extLst>
              <a:ext uri="{FF2B5EF4-FFF2-40B4-BE49-F238E27FC236}">
                <a16:creationId xmlns:a16="http://schemas.microsoft.com/office/drawing/2014/main" id="{2DF1744F-CE74-B00F-224E-7367ADB6FD29}"/>
              </a:ext>
            </a:extLst>
          </p:cNvPr>
          <p:cNvSpPr/>
          <p:nvPr/>
        </p:nvSpPr>
        <p:spPr>
          <a:xfrm>
            <a:off x="6096000" y="3242276"/>
            <a:ext cx="2630442" cy="299473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1" name="Rectangle: Rounded Corners 2">
            <a:extLst>
              <a:ext uri="{FF2B5EF4-FFF2-40B4-BE49-F238E27FC236}">
                <a16:creationId xmlns:a16="http://schemas.microsoft.com/office/drawing/2014/main" id="{D4F1F9BA-BCAD-886B-DB14-A15025F4C106}"/>
              </a:ext>
            </a:extLst>
          </p:cNvPr>
          <p:cNvSpPr/>
          <p:nvPr/>
        </p:nvSpPr>
        <p:spPr>
          <a:xfrm>
            <a:off x="9041509" y="3253662"/>
            <a:ext cx="2510504" cy="29833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9D0E3944-14FC-5920-02A3-1643957C4796}"/>
              </a:ext>
            </a:extLst>
          </p:cNvPr>
          <p:cNvSpPr/>
          <p:nvPr/>
        </p:nvSpPr>
        <p:spPr>
          <a:xfrm>
            <a:off x="3034987" y="3408816"/>
            <a:ext cx="2602432" cy="2677656"/>
          </a:xfrm>
          <a:prstGeom prst="rect">
            <a:avLst/>
          </a:prstGeom>
        </p:spPr>
        <p:txBody>
          <a:bodyPr wrap="square">
            <a:spAutoFit/>
          </a:bodyPr>
          <a:lstStyle/>
          <a:p>
            <a:pPr algn="ctr"/>
            <a:r>
              <a:rPr lang="fr-FR" sz="1200" b="1" i="0" u="none" strike="noStrike" dirty="0">
                <a:solidFill>
                  <a:srgbClr val="44536A"/>
                </a:solidFill>
                <a:effectLst/>
              </a:rPr>
              <a:t>Modularité</a:t>
            </a:r>
            <a:r>
              <a:rPr lang="fr-FR" sz="1200" b="0" i="0" u="none" strike="noStrike" dirty="0">
                <a:solidFill>
                  <a:srgbClr val="44536A"/>
                </a:solidFill>
                <a:effectLst/>
              </a:rPr>
              <a:t>  </a:t>
            </a:r>
          </a:p>
          <a:p>
            <a:pPr algn="ctr"/>
            <a:endParaRPr lang="fr-FR" sz="1200" b="0" i="0" u="none" strike="noStrike" dirty="0">
              <a:solidFill>
                <a:srgbClr val="44536A"/>
              </a:solidFill>
              <a:effectLst/>
            </a:endParaRPr>
          </a:p>
          <a:p>
            <a:pPr algn="just"/>
            <a:r>
              <a:rPr lang="fr-FR" sz="1200" b="0" i="0" u="none" strike="noStrike" dirty="0">
                <a:solidFill>
                  <a:srgbClr val="44536A"/>
                </a:solidFill>
                <a:effectLst/>
              </a:rPr>
              <a:t>Le cadre offre une architecture modulaire, permettant aux développeurs de composer et de personnaliser des applications en utilisant des "blocs de construction" prédéfinis pour les tâches courantes, telles que la génération de texte, la compréhension du langage naturel, et l'interaction avec des bases de données ou des API.</a:t>
            </a:r>
          </a:p>
        </p:txBody>
      </p:sp>
      <p:sp>
        <p:nvSpPr>
          <p:cNvPr id="13" name="Rectangle 12">
            <a:extLst>
              <a:ext uri="{FF2B5EF4-FFF2-40B4-BE49-F238E27FC236}">
                <a16:creationId xmlns:a16="http://schemas.microsoft.com/office/drawing/2014/main" id="{CA4D15A3-20F7-8444-B0C5-5DEA3FE0AC69}"/>
              </a:ext>
            </a:extLst>
          </p:cNvPr>
          <p:cNvSpPr/>
          <p:nvPr/>
        </p:nvSpPr>
        <p:spPr>
          <a:xfrm>
            <a:off x="6226788" y="3408816"/>
            <a:ext cx="2368866" cy="2492990"/>
          </a:xfrm>
          <a:prstGeom prst="rect">
            <a:avLst/>
          </a:prstGeom>
        </p:spPr>
        <p:txBody>
          <a:bodyPr wrap="square">
            <a:spAutoFit/>
          </a:bodyPr>
          <a:lstStyle/>
          <a:p>
            <a:pPr algn="ctr"/>
            <a:r>
              <a:rPr lang="fr-FR" sz="1200" b="1" i="0" u="none" strike="noStrike" dirty="0">
                <a:solidFill>
                  <a:srgbClr val="44536A"/>
                </a:solidFill>
                <a:effectLst/>
              </a:rPr>
              <a:t>Productivité</a:t>
            </a:r>
            <a:r>
              <a:rPr lang="fr-FR" sz="1200" b="0" i="0" u="none" strike="noStrike" dirty="0">
                <a:solidFill>
                  <a:srgbClr val="44536A"/>
                </a:solidFill>
                <a:effectLst/>
              </a:rPr>
              <a:t> </a:t>
            </a:r>
          </a:p>
          <a:p>
            <a:pPr algn="ctr"/>
            <a:endParaRPr lang="fr-FR" sz="1200" b="0" i="0" u="none" strike="noStrike" dirty="0">
              <a:solidFill>
                <a:srgbClr val="44536A"/>
              </a:solidFill>
              <a:effectLst/>
            </a:endParaRPr>
          </a:p>
          <a:p>
            <a:pPr algn="just"/>
            <a:r>
              <a:rPr lang="fr-FR" sz="1200" b="0" i="0" u="none" strike="noStrike" dirty="0">
                <a:solidFill>
                  <a:srgbClr val="44536A"/>
                </a:solidFill>
                <a:effectLst/>
              </a:rPr>
              <a:t>En abstrayant la complexité des interactions avec les modèles de langage, </a:t>
            </a:r>
            <a:r>
              <a:rPr lang="fr-FR" sz="1200" b="0" i="0" u="none" strike="noStrike" dirty="0" err="1">
                <a:solidFill>
                  <a:srgbClr val="44536A"/>
                </a:solidFill>
                <a:effectLst/>
              </a:rPr>
              <a:t>LangChain</a:t>
            </a:r>
            <a:r>
              <a:rPr lang="fr-FR" sz="1200" b="0" i="0" u="none" strike="noStrike" dirty="0">
                <a:solidFill>
                  <a:srgbClr val="44536A"/>
                </a:solidFill>
                <a:effectLst/>
              </a:rPr>
              <a:t> accélère le développement d'applications d'IA générative, permettant aux développeurs de se concentrer sur la logique métier et l'expérience utilisateur.</a:t>
            </a:r>
          </a:p>
        </p:txBody>
      </p:sp>
      <p:sp>
        <p:nvSpPr>
          <p:cNvPr id="14" name="Rectangle 13">
            <a:extLst>
              <a:ext uri="{FF2B5EF4-FFF2-40B4-BE49-F238E27FC236}">
                <a16:creationId xmlns:a16="http://schemas.microsoft.com/office/drawing/2014/main" id="{55B9FDAE-84B5-9F16-F1FE-B8B260F13B35}"/>
              </a:ext>
            </a:extLst>
          </p:cNvPr>
          <p:cNvSpPr/>
          <p:nvPr/>
        </p:nvSpPr>
        <p:spPr>
          <a:xfrm>
            <a:off x="9172297" y="3408816"/>
            <a:ext cx="2368867" cy="2123658"/>
          </a:xfrm>
          <a:prstGeom prst="rect">
            <a:avLst/>
          </a:prstGeom>
        </p:spPr>
        <p:txBody>
          <a:bodyPr wrap="square">
            <a:spAutoFit/>
          </a:bodyPr>
          <a:lstStyle/>
          <a:p>
            <a:pPr algn="ctr"/>
            <a:r>
              <a:rPr lang="fr-FR" sz="1200" b="1" i="0" u="none" strike="noStrike" dirty="0">
                <a:solidFill>
                  <a:srgbClr val="44536A"/>
                </a:solidFill>
                <a:effectLst/>
              </a:rPr>
              <a:t>Communauté</a:t>
            </a:r>
            <a:r>
              <a:rPr lang="fr-FR" sz="1200" b="0" i="0" u="none" strike="noStrike" dirty="0">
                <a:solidFill>
                  <a:srgbClr val="44536A"/>
                </a:solidFill>
                <a:effectLst/>
              </a:rPr>
              <a:t> </a:t>
            </a:r>
          </a:p>
          <a:p>
            <a:pPr algn="ctr"/>
            <a:endParaRPr lang="fr-FR" sz="1200" b="0" i="0" u="none" strike="noStrike" dirty="0">
              <a:solidFill>
                <a:srgbClr val="44536A"/>
              </a:solidFill>
              <a:effectLst/>
            </a:endParaRPr>
          </a:p>
          <a:p>
            <a:pPr algn="just"/>
            <a:r>
              <a:rPr lang="fr-FR" sz="1200" b="0" i="0" u="none" strike="noStrike" dirty="0">
                <a:solidFill>
                  <a:srgbClr val="44536A"/>
                </a:solidFill>
                <a:effectLst/>
              </a:rPr>
              <a:t>Étant un projet open source, </a:t>
            </a:r>
            <a:r>
              <a:rPr lang="fr-FR" sz="1200" b="0" i="0" u="none" strike="noStrike" dirty="0" err="1">
                <a:solidFill>
                  <a:srgbClr val="44536A"/>
                </a:solidFill>
                <a:effectLst/>
              </a:rPr>
              <a:t>LangChain</a:t>
            </a:r>
            <a:r>
              <a:rPr lang="fr-FR" sz="1200" b="0" i="0" u="none" strike="noStrike" dirty="0">
                <a:solidFill>
                  <a:srgbClr val="44536A"/>
                </a:solidFill>
                <a:effectLst/>
              </a:rPr>
              <a:t> bénéficie des contributions d'une communauté active de chercheurs, de développeurs et d'enthousiastes de l'IA, ce qui favorise l'innovation continue et le partage des meilleures pratiques.</a:t>
            </a:r>
          </a:p>
        </p:txBody>
      </p:sp>
      <p:pic>
        <p:nvPicPr>
          <p:cNvPr id="15" name="Image 14" descr="Une image contenant Graphique, graphisme, logo, conception&#10;&#10;Description générée automatiquement">
            <a:extLst>
              <a:ext uri="{FF2B5EF4-FFF2-40B4-BE49-F238E27FC236}">
                <a16:creationId xmlns:a16="http://schemas.microsoft.com/office/drawing/2014/main" id="{0B55C35B-3318-04BE-95F0-FA9A2EEEF6F5}"/>
              </a:ext>
            </a:extLst>
          </p:cNvPr>
          <p:cNvPicPr>
            <a:picLocks noChangeAspect="1"/>
          </p:cNvPicPr>
          <p:nvPr/>
        </p:nvPicPr>
        <p:blipFill rotWithShape="1">
          <a:blip r:embed="rId2">
            <a:extLst>
              <a:ext uri="{28A0092B-C50C-407E-A947-70E740481C1C}">
                <a14:useLocalDpi xmlns:a14="http://schemas.microsoft.com/office/drawing/2010/main" val="0"/>
              </a:ext>
            </a:extLst>
          </a:blip>
          <a:srcRect l="12535" t="34604" r="67115" b="34473"/>
          <a:stretch/>
        </p:blipFill>
        <p:spPr>
          <a:xfrm>
            <a:off x="5905601" y="919643"/>
            <a:ext cx="1045142" cy="610452"/>
          </a:xfrm>
          <a:prstGeom prst="rect">
            <a:avLst/>
          </a:prstGeom>
        </p:spPr>
      </p:pic>
    </p:spTree>
    <p:extLst>
      <p:ext uri="{BB962C8B-B14F-4D97-AF65-F5344CB8AC3E}">
        <p14:creationId xmlns:p14="http://schemas.microsoft.com/office/powerpoint/2010/main" val="8421059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BEEEE-D63C-A1B6-7975-54651F99865E}"/>
            </a:ext>
          </a:extLst>
        </p:cNvPr>
        <p:cNvGrpSpPr/>
        <p:nvPr/>
      </p:nvGrpSpPr>
      <p:grpSpPr>
        <a:xfrm>
          <a:off x="0" y="0"/>
          <a:ext cx="0" cy="0"/>
          <a:chOff x="0" y="0"/>
          <a:chExt cx="0" cy="0"/>
        </a:xfrm>
      </p:grpSpPr>
      <p:grpSp>
        <p:nvGrpSpPr>
          <p:cNvPr id="19" name="Groupe 18">
            <a:extLst>
              <a:ext uri="{FF2B5EF4-FFF2-40B4-BE49-F238E27FC236}">
                <a16:creationId xmlns:a16="http://schemas.microsoft.com/office/drawing/2014/main" id="{F51572C0-F1EE-390E-FA62-F77212A2D55E}"/>
              </a:ext>
            </a:extLst>
          </p:cNvPr>
          <p:cNvGrpSpPr/>
          <p:nvPr/>
        </p:nvGrpSpPr>
        <p:grpSpPr>
          <a:xfrm>
            <a:off x="1186469" y="1690688"/>
            <a:ext cx="9342611" cy="3942749"/>
            <a:chOff x="1282004" y="1517419"/>
            <a:chExt cx="9342611" cy="3942749"/>
          </a:xfrm>
        </p:grpSpPr>
        <p:grpSp>
          <p:nvGrpSpPr>
            <p:cNvPr id="18" name="Groupe 17">
              <a:extLst>
                <a:ext uri="{FF2B5EF4-FFF2-40B4-BE49-F238E27FC236}">
                  <a16:creationId xmlns:a16="http://schemas.microsoft.com/office/drawing/2014/main" id="{AE967A1C-C707-7210-0F07-35A1730EE25D}"/>
                </a:ext>
              </a:extLst>
            </p:cNvPr>
            <p:cNvGrpSpPr/>
            <p:nvPr/>
          </p:nvGrpSpPr>
          <p:grpSpPr>
            <a:xfrm>
              <a:off x="1282004" y="1517419"/>
              <a:ext cx="9342611" cy="3942749"/>
              <a:chOff x="1282004" y="1517419"/>
              <a:chExt cx="9342611" cy="3942749"/>
            </a:xfrm>
          </p:grpSpPr>
          <p:sp>
            <p:nvSpPr>
              <p:cNvPr id="37" name="Rectangle: Rounded Corners 36">
                <a:extLst>
                  <a:ext uri="{FF2B5EF4-FFF2-40B4-BE49-F238E27FC236}">
                    <a16:creationId xmlns:a16="http://schemas.microsoft.com/office/drawing/2014/main" id="{15902626-1022-01FA-11B7-57DD1F84721D}"/>
                  </a:ext>
                </a:extLst>
              </p:cNvPr>
              <p:cNvSpPr/>
              <p:nvPr/>
            </p:nvSpPr>
            <p:spPr>
              <a:xfrm>
                <a:off x="1923068" y="1517419"/>
                <a:ext cx="8701547" cy="394274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6EA9CDBA-C1F3-EA23-A751-69C61AA6B98B}"/>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5</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84916355-A309-63C5-A284-560CA24922F2}"/>
                  </a:ext>
                </a:extLst>
              </p:cNvPr>
              <p:cNvSpPr txBox="1"/>
              <p:nvPr/>
            </p:nvSpPr>
            <p:spPr>
              <a:xfrm>
                <a:off x="2415664" y="1687963"/>
                <a:ext cx="8044337" cy="584775"/>
              </a:xfrm>
              <a:prstGeom prst="rect">
                <a:avLst/>
              </a:prstGeom>
              <a:noFill/>
            </p:spPr>
            <p:txBody>
              <a:bodyPr wrap="square" rtlCol="0">
                <a:spAutoFit/>
              </a:bodyPr>
              <a:lstStyle/>
              <a:p>
                <a:r>
                  <a:rPr lang="en-US" sz="3200" b="1" dirty="0" err="1">
                    <a:solidFill>
                      <a:srgbClr val="DEB35C"/>
                    </a:solidFill>
                    <a:latin typeface="Century Gothic" panose="020F0302020204030204"/>
                  </a:rPr>
                  <a:t>LangChain</a:t>
                </a:r>
                <a:r>
                  <a:rPr lang="en-US" sz="3200" b="1" dirty="0">
                    <a:solidFill>
                      <a:srgbClr val="DEB35C"/>
                    </a:solidFill>
                    <a:latin typeface="Century Gothic" panose="020F0302020204030204"/>
                  </a:rPr>
                  <a:t> </a:t>
                </a:r>
                <a:endParaRPr lang="fr-FR" sz="3200" dirty="0"/>
              </a:p>
            </p:txBody>
          </p:sp>
        </p:grpSp>
        <p:grpSp>
          <p:nvGrpSpPr>
            <p:cNvPr id="17" name="Groupe 16">
              <a:extLst>
                <a:ext uri="{FF2B5EF4-FFF2-40B4-BE49-F238E27FC236}">
                  <a16:creationId xmlns:a16="http://schemas.microsoft.com/office/drawing/2014/main" id="{E389B3AC-B0AC-A977-C329-281344A7DB73}"/>
                </a:ext>
              </a:extLst>
            </p:cNvPr>
            <p:cNvGrpSpPr/>
            <p:nvPr/>
          </p:nvGrpSpPr>
          <p:grpSpPr>
            <a:xfrm>
              <a:off x="2265015" y="2449059"/>
              <a:ext cx="8359600" cy="2720977"/>
              <a:chOff x="2265015" y="2449059"/>
              <a:chExt cx="8359600" cy="2720977"/>
            </a:xfrm>
          </p:grpSpPr>
          <p:sp>
            <p:nvSpPr>
              <p:cNvPr id="3" name="Rectangle: Rounded Corners 2">
                <a:extLst>
                  <a:ext uri="{FF2B5EF4-FFF2-40B4-BE49-F238E27FC236}">
                    <a16:creationId xmlns:a16="http://schemas.microsoft.com/office/drawing/2014/main" id="{053E18DB-54B3-5436-AB50-88C31A347095}"/>
                  </a:ext>
                </a:extLst>
              </p:cNvPr>
              <p:cNvSpPr/>
              <p:nvPr/>
            </p:nvSpPr>
            <p:spPr>
              <a:xfrm>
                <a:off x="2265015" y="2449059"/>
                <a:ext cx="8359600" cy="27209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6" name="ZoneTexte 15">
                <a:extLst>
                  <a:ext uri="{FF2B5EF4-FFF2-40B4-BE49-F238E27FC236}">
                    <a16:creationId xmlns:a16="http://schemas.microsoft.com/office/drawing/2014/main" id="{D6D33822-C17A-D49E-2CE6-1D81E0A58155}"/>
                  </a:ext>
                </a:extLst>
              </p:cNvPr>
              <p:cNvSpPr txBox="1"/>
              <p:nvPr/>
            </p:nvSpPr>
            <p:spPr>
              <a:xfrm>
                <a:off x="2547777" y="2517572"/>
                <a:ext cx="5954778" cy="584775"/>
              </a:xfrm>
              <a:prstGeom prst="rect">
                <a:avLst/>
              </a:prstGeom>
              <a:noFill/>
            </p:spPr>
            <p:txBody>
              <a:bodyPr wrap="square" rtlCol="0">
                <a:spAutoFit/>
              </a:bodyPr>
              <a:lstStyle/>
              <a:p>
                <a:r>
                  <a:rPr kumimoji="0" lang="en-US"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rPr>
                  <a:t>RAG</a:t>
                </a:r>
                <a:r>
                  <a:rPr lang="en-US" sz="3200" b="1" dirty="0">
                    <a:solidFill>
                      <a:srgbClr val="44546A"/>
                    </a:solidFill>
                    <a:latin typeface="Century Gothic" panose="020F0302020204030204"/>
                  </a:rPr>
                  <a:t> </a:t>
                </a:r>
                <a:r>
                  <a:rPr lang="en-US" sz="3200" b="1" dirty="0" err="1">
                    <a:solidFill>
                      <a:srgbClr val="44546A"/>
                    </a:solidFill>
                    <a:latin typeface="Century Gothic" panose="020F0302020204030204"/>
                  </a:rPr>
                  <a:t>SagemCom</a:t>
                </a:r>
                <a:r>
                  <a:rPr lang="en-US" sz="3200" b="1" dirty="0">
                    <a:solidFill>
                      <a:srgbClr val="44546A"/>
                    </a:solidFill>
                    <a:latin typeface="Century Gothic" panose="020F0302020204030204"/>
                  </a:rPr>
                  <a:t> </a:t>
                </a:r>
                <a:endParaRPr lang="fr-FR" sz="3200" dirty="0"/>
              </a:p>
            </p:txBody>
          </p:sp>
          <p:grpSp>
            <p:nvGrpSpPr>
              <p:cNvPr id="10" name="Group 9">
                <a:extLst>
                  <a:ext uri="{FF2B5EF4-FFF2-40B4-BE49-F238E27FC236}">
                    <a16:creationId xmlns:a16="http://schemas.microsoft.com/office/drawing/2014/main" id="{59175475-5B9A-EE4F-EE7F-41B06DB7C712}"/>
                  </a:ext>
                </a:extLst>
              </p:cNvPr>
              <p:cNvGrpSpPr/>
              <p:nvPr/>
            </p:nvGrpSpPr>
            <p:grpSpPr>
              <a:xfrm>
                <a:off x="2756858" y="2875178"/>
                <a:ext cx="7669997" cy="662375"/>
                <a:chOff x="7220038" y="5129041"/>
                <a:chExt cx="4484045" cy="662375"/>
              </a:xfrm>
            </p:grpSpPr>
            <p:sp>
              <p:nvSpPr>
                <p:cNvPr id="11" name="TextBox 10">
                  <a:extLst>
                    <a:ext uri="{FF2B5EF4-FFF2-40B4-BE49-F238E27FC236}">
                      <a16:creationId xmlns:a16="http://schemas.microsoft.com/office/drawing/2014/main" id="{9DBC3894-158A-522B-1D6A-AC9977B85DC9}"/>
                    </a:ext>
                  </a:extLst>
                </p:cNvPr>
                <p:cNvSpPr txBox="1"/>
                <p:nvPr/>
              </p:nvSpPr>
              <p:spPr>
                <a:xfrm>
                  <a:off x="7220039" y="5129041"/>
                  <a:ext cx="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0D6A577D-ACC3-E806-68BD-62F62958D864}"/>
                    </a:ext>
                  </a:extLst>
                </p:cNvPr>
                <p:cNvSpPr/>
                <p:nvPr/>
              </p:nvSpPr>
              <p:spPr>
                <a:xfrm>
                  <a:off x="7220038" y="5416890"/>
                  <a:ext cx="4484045" cy="374526"/>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fr-FR" sz="1400" b="1" i="0" u="none" strike="noStrike" kern="1200" cap="none" spc="0" normalizeH="0" baseline="0" noProof="0" dirty="0">
                      <a:ln>
                        <a:noFill/>
                      </a:ln>
                      <a:solidFill>
                        <a:srgbClr val="44546A"/>
                      </a:solidFill>
                      <a:effectLst/>
                      <a:uLnTx/>
                      <a:uFillTx/>
                      <a:latin typeface="Century Gothic" panose="020F0302020204030204"/>
                      <a:ea typeface="+mn-ea"/>
                      <a:cs typeface="+mn-cs"/>
                    </a:rPr>
                    <a:t>Objectif :</a:t>
                  </a:r>
                  <a:r>
                    <a:rPr kumimoji="0" lang="fr-FR" sz="1400" b="0" i="0" u="none" strike="noStrike" kern="1200" cap="none" spc="0" normalizeH="0" baseline="0" noProof="0" dirty="0">
                      <a:ln>
                        <a:noFill/>
                      </a:ln>
                      <a:solidFill>
                        <a:srgbClr val="44546A"/>
                      </a:solidFill>
                      <a:effectLst/>
                      <a:uLnTx/>
                      <a:uFillTx/>
                      <a:latin typeface="Century Gothic" panose="020F0302020204030204"/>
                      <a:ea typeface="+mn-ea"/>
                      <a:cs typeface="+mn-cs"/>
                    </a:rPr>
                    <a:t> Construire un RAG applicatif à des documents </a:t>
                  </a:r>
                  <a:r>
                    <a:rPr kumimoji="0" lang="fr-FR" sz="1400" b="0" i="0" u="none" strike="noStrike" kern="1200" cap="none" spc="0" normalizeH="0" baseline="0" noProof="0" dirty="0" err="1">
                      <a:ln>
                        <a:noFill/>
                      </a:ln>
                      <a:solidFill>
                        <a:srgbClr val="44546A"/>
                      </a:solidFill>
                      <a:effectLst/>
                      <a:uLnTx/>
                      <a:uFillTx/>
                      <a:latin typeface="Century Gothic" panose="020F0302020204030204"/>
                      <a:ea typeface="+mn-ea"/>
                      <a:cs typeface="+mn-cs"/>
                    </a:rPr>
                    <a:t>SagemCom</a:t>
                  </a:r>
                  <a:r>
                    <a:rPr kumimoji="0" lang="fr-FR" sz="14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p>
              </p:txBody>
            </p:sp>
          </p:grpSp>
        </p:grpSp>
      </p:grpSp>
      <p:sp>
        <p:nvSpPr>
          <p:cNvPr id="5" name="Title 1">
            <a:extLst>
              <a:ext uri="{FF2B5EF4-FFF2-40B4-BE49-F238E27FC236}">
                <a16:creationId xmlns:a16="http://schemas.microsoft.com/office/drawing/2014/main" id="{4128D4FF-EF02-893E-FF4F-DB96B723A4FB}"/>
              </a:ext>
            </a:extLst>
          </p:cNvPr>
          <p:cNvSpPr>
            <a:spLocks noGrp="1"/>
          </p:cNvSpPr>
          <p:nvPr>
            <p:ph type="title"/>
          </p:nvPr>
        </p:nvSpPr>
        <p:spPr>
          <a:xfrm>
            <a:off x="838200" y="365125"/>
            <a:ext cx="10515600" cy="1325563"/>
          </a:xfrm>
        </p:spPr>
        <p:txBody>
          <a:bodyPr/>
          <a:lstStyle/>
          <a:p>
            <a:r>
              <a:rPr lang="fr-FR" dirty="0"/>
              <a:t>Session 5 : Coding </a:t>
            </a:r>
            <a:r>
              <a:rPr lang="fr-FR" dirty="0" err="1"/>
              <a:t>powered</a:t>
            </a:r>
            <a:r>
              <a:rPr lang="fr-FR" dirty="0"/>
              <a:t> by </a:t>
            </a:r>
            <a:r>
              <a:rPr lang="fr-FR" dirty="0" err="1"/>
              <a:t>GenAI</a:t>
            </a:r>
            <a:endParaRPr lang="en-US" dirty="0"/>
          </a:p>
        </p:txBody>
      </p:sp>
    </p:spTree>
    <p:extLst>
      <p:ext uri="{BB962C8B-B14F-4D97-AF65-F5344CB8AC3E}">
        <p14:creationId xmlns:p14="http://schemas.microsoft.com/office/powerpoint/2010/main" val="2314447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F997-11DB-7590-00AD-5AB6943052BA}"/>
            </a:ext>
          </a:extLst>
        </p:cNvPr>
        <p:cNvGrpSpPr/>
        <p:nvPr/>
      </p:nvGrpSpPr>
      <p:grpSpPr>
        <a:xfrm>
          <a:off x="0" y="0"/>
          <a:ext cx="0" cy="0"/>
          <a:chOff x="0" y="0"/>
          <a:chExt cx="0" cy="0"/>
        </a:xfrm>
      </p:grpSpPr>
      <p:grpSp>
        <p:nvGrpSpPr>
          <p:cNvPr id="19" name="Groupe 18">
            <a:extLst>
              <a:ext uri="{FF2B5EF4-FFF2-40B4-BE49-F238E27FC236}">
                <a16:creationId xmlns:a16="http://schemas.microsoft.com/office/drawing/2014/main" id="{8F677D28-DCB9-FFD7-918F-968386961A75}"/>
              </a:ext>
            </a:extLst>
          </p:cNvPr>
          <p:cNvGrpSpPr/>
          <p:nvPr/>
        </p:nvGrpSpPr>
        <p:grpSpPr>
          <a:xfrm>
            <a:off x="1186469" y="1690688"/>
            <a:ext cx="9342611" cy="2074489"/>
            <a:chOff x="1282004" y="1517419"/>
            <a:chExt cx="9342611" cy="2074489"/>
          </a:xfrm>
        </p:grpSpPr>
        <p:grpSp>
          <p:nvGrpSpPr>
            <p:cNvPr id="18" name="Groupe 17">
              <a:extLst>
                <a:ext uri="{FF2B5EF4-FFF2-40B4-BE49-F238E27FC236}">
                  <a16:creationId xmlns:a16="http://schemas.microsoft.com/office/drawing/2014/main" id="{CF70E9BE-75C5-4212-3F17-CBA03F0B0E02}"/>
                </a:ext>
              </a:extLst>
            </p:cNvPr>
            <p:cNvGrpSpPr/>
            <p:nvPr/>
          </p:nvGrpSpPr>
          <p:grpSpPr>
            <a:xfrm>
              <a:off x="1282004" y="1517419"/>
              <a:ext cx="9342611" cy="2074489"/>
              <a:chOff x="1282004" y="1517419"/>
              <a:chExt cx="9342611" cy="2074489"/>
            </a:xfrm>
          </p:grpSpPr>
          <p:sp>
            <p:nvSpPr>
              <p:cNvPr id="37" name="Rectangle: Rounded Corners 36">
                <a:extLst>
                  <a:ext uri="{FF2B5EF4-FFF2-40B4-BE49-F238E27FC236}">
                    <a16:creationId xmlns:a16="http://schemas.microsoft.com/office/drawing/2014/main" id="{EF55B787-3A44-411F-B232-A9A6357D1A73}"/>
                  </a:ext>
                </a:extLst>
              </p:cNvPr>
              <p:cNvSpPr/>
              <p:nvPr/>
            </p:nvSpPr>
            <p:spPr>
              <a:xfrm>
                <a:off x="1923068" y="1517420"/>
                <a:ext cx="8701547" cy="207448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DEB35C"/>
                  </a:solidFill>
                  <a:effectLst/>
                  <a:uLnTx/>
                  <a:uFillTx/>
                  <a:latin typeface="Century Gothic" panose="020F0302020204030204"/>
                  <a:ea typeface="+mn-ea"/>
                  <a:cs typeface="+mn-cs"/>
                </a:endParaRPr>
              </a:p>
            </p:txBody>
          </p:sp>
          <p:sp>
            <p:nvSpPr>
              <p:cNvPr id="26" name="Oval 25">
                <a:extLst>
                  <a:ext uri="{FF2B5EF4-FFF2-40B4-BE49-F238E27FC236}">
                    <a16:creationId xmlns:a16="http://schemas.microsoft.com/office/drawing/2014/main" id="{58276E9E-020F-809E-4215-E9291461B5DD}"/>
                  </a:ext>
                </a:extLst>
              </p:cNvPr>
              <p:cNvSpPr/>
              <p:nvPr/>
            </p:nvSpPr>
            <p:spPr>
              <a:xfrm>
                <a:off x="1282004" y="151741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F0302020204030204"/>
                    <a:ea typeface="+mn-ea"/>
                    <a:cs typeface="+mn-cs"/>
                  </a:rPr>
                  <a:t>5</a:t>
                </a:r>
                <a:endParaRPr kumimoji="0" lang="id-ID" sz="3200" b="1"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13" name="ZoneTexte 12">
                <a:extLst>
                  <a:ext uri="{FF2B5EF4-FFF2-40B4-BE49-F238E27FC236}">
                    <a16:creationId xmlns:a16="http://schemas.microsoft.com/office/drawing/2014/main" id="{DE82D143-6828-C72F-2271-6771CB1EFE34}"/>
                  </a:ext>
                </a:extLst>
              </p:cNvPr>
              <p:cNvSpPr txBox="1"/>
              <p:nvPr/>
            </p:nvSpPr>
            <p:spPr>
              <a:xfrm>
                <a:off x="2415664" y="1687963"/>
                <a:ext cx="8044337" cy="584775"/>
              </a:xfrm>
              <a:prstGeom prst="rect">
                <a:avLst/>
              </a:prstGeom>
              <a:noFill/>
            </p:spPr>
            <p:txBody>
              <a:bodyPr wrap="square" rtlCol="0">
                <a:spAutoFit/>
              </a:bodyPr>
              <a:lstStyle/>
              <a:p>
                <a:r>
                  <a:rPr lang="en-US" sz="3200" b="1" dirty="0" err="1">
                    <a:solidFill>
                      <a:srgbClr val="DEB35C"/>
                    </a:solidFill>
                    <a:latin typeface="Century Gothic" panose="020F0302020204030204"/>
                  </a:rPr>
                  <a:t>LangChain</a:t>
                </a:r>
                <a:r>
                  <a:rPr lang="en-US" sz="3200" b="1" dirty="0">
                    <a:solidFill>
                      <a:srgbClr val="DEB35C"/>
                    </a:solidFill>
                    <a:latin typeface="Century Gothic" panose="020F0302020204030204"/>
                  </a:rPr>
                  <a:t> </a:t>
                </a:r>
                <a:endParaRPr lang="fr-FR" sz="3200" dirty="0"/>
              </a:p>
            </p:txBody>
          </p:sp>
        </p:grpSp>
        <p:grpSp>
          <p:nvGrpSpPr>
            <p:cNvPr id="17" name="Groupe 16">
              <a:extLst>
                <a:ext uri="{FF2B5EF4-FFF2-40B4-BE49-F238E27FC236}">
                  <a16:creationId xmlns:a16="http://schemas.microsoft.com/office/drawing/2014/main" id="{70B45C6F-9425-82C4-0430-AAF4DC7944E2}"/>
                </a:ext>
              </a:extLst>
            </p:cNvPr>
            <p:cNvGrpSpPr/>
            <p:nvPr/>
          </p:nvGrpSpPr>
          <p:grpSpPr>
            <a:xfrm>
              <a:off x="2265015" y="2449059"/>
              <a:ext cx="8359600" cy="826229"/>
              <a:chOff x="2265015" y="2449059"/>
              <a:chExt cx="8359600" cy="826229"/>
            </a:xfrm>
          </p:grpSpPr>
          <p:sp>
            <p:nvSpPr>
              <p:cNvPr id="3" name="Rectangle: Rounded Corners 2">
                <a:extLst>
                  <a:ext uri="{FF2B5EF4-FFF2-40B4-BE49-F238E27FC236}">
                    <a16:creationId xmlns:a16="http://schemas.microsoft.com/office/drawing/2014/main" id="{B1201111-6695-5632-7B38-AA8A6AAC22B3}"/>
                  </a:ext>
                </a:extLst>
              </p:cNvPr>
              <p:cNvSpPr/>
              <p:nvPr/>
            </p:nvSpPr>
            <p:spPr>
              <a:xfrm>
                <a:off x="2265015" y="2449059"/>
                <a:ext cx="8359600" cy="82622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Century Gothic" panose="020F0302020204030204"/>
                    <a:ea typeface="+mn-ea"/>
                    <a:cs typeface="+mn-cs"/>
                  </a:rPr>
                  <a:t>   </a:t>
                </a:r>
                <a:endPar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sp>
            <p:nvSpPr>
              <p:cNvPr id="16" name="ZoneTexte 15">
                <a:extLst>
                  <a:ext uri="{FF2B5EF4-FFF2-40B4-BE49-F238E27FC236}">
                    <a16:creationId xmlns:a16="http://schemas.microsoft.com/office/drawing/2014/main" id="{E08EAC7B-DF25-52DD-453F-FB2914DF0332}"/>
                  </a:ext>
                </a:extLst>
              </p:cNvPr>
              <p:cNvSpPr txBox="1"/>
              <p:nvPr/>
            </p:nvSpPr>
            <p:spPr>
              <a:xfrm>
                <a:off x="2547777" y="2517572"/>
                <a:ext cx="5954778" cy="584775"/>
              </a:xfrm>
              <a:prstGeom prst="rect">
                <a:avLst/>
              </a:prstGeom>
              <a:noFill/>
            </p:spPr>
            <p:txBody>
              <a:bodyPr wrap="square" rtlCol="0">
                <a:spAutoFit/>
              </a:bodyPr>
              <a:lstStyle/>
              <a:p>
                <a:r>
                  <a:rPr kumimoji="0" lang="en-US" b="0" i="0" u="none" strike="noStrike" kern="1200" cap="none" spc="0" normalizeH="0" baseline="0" noProof="0" dirty="0">
                    <a:ln>
                      <a:noFill/>
                    </a:ln>
                    <a:solidFill>
                      <a:srgbClr val="44546A"/>
                    </a:solidFill>
                    <a:effectLst/>
                    <a:uLnTx/>
                    <a:uFillTx/>
                    <a:latin typeface="Century Gothic" panose="020F0302020204030204"/>
                    <a:ea typeface="+mn-ea"/>
                    <a:cs typeface="+mn-cs"/>
                  </a:rPr>
                  <a:t> </a:t>
                </a:r>
                <a:r>
                  <a:rPr kumimoji="0" lang="en-US" sz="3200" b="1" i="0" u="none" strike="noStrike" kern="1200" cap="none" spc="0" normalizeH="0" baseline="0" noProof="0" dirty="0">
                    <a:ln>
                      <a:noFill/>
                    </a:ln>
                    <a:solidFill>
                      <a:srgbClr val="44546A"/>
                    </a:solidFill>
                    <a:effectLst/>
                    <a:uLnTx/>
                    <a:uFillTx/>
                    <a:latin typeface="Century Gothic" panose="020F0302020204030204"/>
                    <a:ea typeface="+mn-ea"/>
                    <a:cs typeface="+mn-cs"/>
                  </a:rPr>
                  <a:t>RAG</a:t>
                </a:r>
                <a:r>
                  <a:rPr lang="en-US" sz="3200" b="1" dirty="0">
                    <a:solidFill>
                      <a:srgbClr val="44546A"/>
                    </a:solidFill>
                    <a:latin typeface="Century Gothic" panose="020F0302020204030204"/>
                  </a:rPr>
                  <a:t> </a:t>
                </a:r>
                <a:r>
                  <a:rPr lang="en-US" sz="3200" b="1" dirty="0" err="1">
                    <a:solidFill>
                      <a:srgbClr val="44546A"/>
                    </a:solidFill>
                    <a:latin typeface="Century Gothic" panose="020F0302020204030204"/>
                  </a:rPr>
                  <a:t>SagemCom</a:t>
                </a:r>
                <a:r>
                  <a:rPr lang="en-US" sz="3200" b="1" dirty="0">
                    <a:solidFill>
                      <a:srgbClr val="44546A"/>
                    </a:solidFill>
                    <a:latin typeface="Century Gothic" panose="020F0302020204030204"/>
                  </a:rPr>
                  <a:t> </a:t>
                </a:r>
                <a:endParaRPr lang="fr-FR" sz="3200" dirty="0"/>
              </a:p>
            </p:txBody>
          </p:sp>
          <p:sp>
            <p:nvSpPr>
              <p:cNvPr id="11" name="TextBox 10">
                <a:extLst>
                  <a:ext uri="{FF2B5EF4-FFF2-40B4-BE49-F238E27FC236}">
                    <a16:creationId xmlns:a16="http://schemas.microsoft.com/office/drawing/2014/main" id="{FA7FE3DA-0E8B-4C4D-2CE5-169C5406FC60}"/>
                  </a:ext>
                </a:extLst>
              </p:cNvPr>
              <p:cNvSpPr txBox="1"/>
              <p:nvPr/>
            </p:nvSpPr>
            <p:spPr>
              <a:xfrm>
                <a:off x="2756860" y="2875178"/>
                <a:ext cx="1563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1" i="0" u="none" strike="noStrike" kern="1200" cap="none" spc="0" normalizeH="0" baseline="0" noProof="0" dirty="0">
                  <a:ln>
                    <a:noFill/>
                  </a:ln>
                  <a:solidFill>
                    <a:srgbClr val="44546A"/>
                  </a:solidFill>
                  <a:effectLst/>
                  <a:uLnTx/>
                  <a:uFillTx/>
                  <a:latin typeface="Century Gothic" panose="020F0302020204030204"/>
                  <a:ea typeface="+mn-ea"/>
                  <a:cs typeface="+mn-cs"/>
                </a:endParaRPr>
              </a:p>
            </p:txBody>
          </p:sp>
        </p:grpSp>
      </p:grpSp>
      <p:sp>
        <p:nvSpPr>
          <p:cNvPr id="5" name="Title 1">
            <a:extLst>
              <a:ext uri="{FF2B5EF4-FFF2-40B4-BE49-F238E27FC236}">
                <a16:creationId xmlns:a16="http://schemas.microsoft.com/office/drawing/2014/main" id="{403087E1-E0A2-0B8A-89E0-8784DD6D40E5}"/>
              </a:ext>
            </a:extLst>
          </p:cNvPr>
          <p:cNvSpPr>
            <a:spLocks noGrp="1"/>
          </p:cNvSpPr>
          <p:nvPr>
            <p:ph type="title"/>
          </p:nvPr>
        </p:nvSpPr>
        <p:spPr>
          <a:xfrm>
            <a:off x="838200" y="365125"/>
            <a:ext cx="10515600" cy="1325563"/>
          </a:xfrm>
        </p:spPr>
        <p:txBody>
          <a:bodyPr/>
          <a:lstStyle/>
          <a:p>
            <a:r>
              <a:rPr lang="fr-FR" dirty="0"/>
              <a:t>Session 5 : Coding </a:t>
            </a:r>
            <a:r>
              <a:rPr lang="fr-FR" dirty="0" err="1"/>
              <a:t>powered</a:t>
            </a:r>
            <a:r>
              <a:rPr lang="fr-FR" dirty="0"/>
              <a:t> by </a:t>
            </a:r>
            <a:r>
              <a:rPr lang="fr-FR" dirty="0" err="1"/>
              <a:t>GenAI</a:t>
            </a:r>
            <a:endParaRPr lang="en-US" dirty="0"/>
          </a:p>
        </p:txBody>
      </p:sp>
    </p:spTree>
    <p:extLst>
      <p:ext uri="{BB962C8B-B14F-4D97-AF65-F5344CB8AC3E}">
        <p14:creationId xmlns:p14="http://schemas.microsoft.com/office/powerpoint/2010/main" val="219097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3145E"/>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5C29529-1DFD-B922-37CC-8778D9C71651}"/>
              </a:ext>
            </a:extLst>
          </p:cNvPr>
          <p:cNvGrpSpPr>
            <a:grpSpLocks noGrp="1" noUngrp="1" noRot="1" noMove="1" noResize="1"/>
          </p:cNvGrpSpPr>
          <p:nvPr/>
        </p:nvGrpSpPr>
        <p:grpSpPr>
          <a:xfrm>
            <a:off x="-750879" y="-680724"/>
            <a:ext cx="13693758" cy="8219449"/>
            <a:chOff x="-12807856" y="-9136198"/>
            <a:chExt cx="13693758" cy="8219449"/>
          </a:xfrm>
          <a:solidFill>
            <a:schemeClr val="bg1"/>
          </a:solidFill>
        </p:grpSpPr>
        <p:pic>
          <p:nvPicPr>
            <p:cNvPr id="6" name="Picture 3">
              <a:extLst>
                <a:ext uri="{FF2B5EF4-FFF2-40B4-BE49-F238E27FC236}">
                  <a16:creationId xmlns:a16="http://schemas.microsoft.com/office/drawing/2014/main" id="{781A953E-FF37-89B2-572C-CEF642080689}"/>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07856" y="-3659949"/>
              <a:ext cx="2746372" cy="2743200"/>
            </a:xfrm>
            <a:prstGeom prst="rect">
              <a:avLst/>
            </a:prstGeom>
          </p:spPr>
        </p:pic>
        <p:pic>
          <p:nvPicPr>
            <p:cNvPr id="7" name="Picture 4">
              <a:extLst>
                <a:ext uri="{FF2B5EF4-FFF2-40B4-BE49-F238E27FC236}">
                  <a16:creationId xmlns:a16="http://schemas.microsoft.com/office/drawing/2014/main" id="{A9C32639-BBC4-7CA9-B0F1-6D662ECA86E5}"/>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07856" y="-6394265"/>
              <a:ext cx="2746372" cy="2743200"/>
            </a:xfrm>
            <a:prstGeom prst="rect">
              <a:avLst/>
            </a:prstGeom>
          </p:spPr>
        </p:pic>
        <p:pic>
          <p:nvPicPr>
            <p:cNvPr id="8" name="Picture 5">
              <a:extLst>
                <a:ext uri="{FF2B5EF4-FFF2-40B4-BE49-F238E27FC236}">
                  <a16:creationId xmlns:a16="http://schemas.microsoft.com/office/drawing/2014/main" id="{20B16392-390C-5D3E-24C3-FCBE5B4CB576}"/>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01506" y="-9131115"/>
              <a:ext cx="2746372" cy="2743200"/>
            </a:xfrm>
            <a:prstGeom prst="rect">
              <a:avLst/>
            </a:prstGeom>
          </p:spPr>
        </p:pic>
        <p:pic>
          <p:nvPicPr>
            <p:cNvPr id="9" name="Picture 6">
              <a:extLst>
                <a:ext uri="{FF2B5EF4-FFF2-40B4-BE49-F238E27FC236}">
                  <a16:creationId xmlns:a16="http://schemas.microsoft.com/office/drawing/2014/main" id="{7E9C6B7A-B356-0A5D-6066-342583141CEE}"/>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74184" y="-3665032"/>
              <a:ext cx="2746372" cy="2743200"/>
            </a:xfrm>
            <a:prstGeom prst="rect">
              <a:avLst/>
            </a:prstGeom>
          </p:spPr>
        </p:pic>
        <p:pic>
          <p:nvPicPr>
            <p:cNvPr id="10" name="Picture 7">
              <a:extLst>
                <a:ext uri="{FF2B5EF4-FFF2-40B4-BE49-F238E27FC236}">
                  <a16:creationId xmlns:a16="http://schemas.microsoft.com/office/drawing/2014/main" id="{F79082D4-CF53-B27E-FB13-A5FC14FA3BF7}"/>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74184" y="-6399348"/>
              <a:ext cx="2746372" cy="2743200"/>
            </a:xfrm>
            <a:prstGeom prst="rect">
              <a:avLst/>
            </a:prstGeom>
          </p:spPr>
        </p:pic>
        <p:pic>
          <p:nvPicPr>
            <p:cNvPr id="11" name="Picture 8">
              <a:extLst>
                <a:ext uri="{FF2B5EF4-FFF2-40B4-BE49-F238E27FC236}">
                  <a16:creationId xmlns:a16="http://schemas.microsoft.com/office/drawing/2014/main" id="{B5522F3E-0E6A-ED89-3451-3E10EE4CD6A4}"/>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67834" y="-9136198"/>
              <a:ext cx="2746372" cy="2743200"/>
            </a:xfrm>
            <a:prstGeom prst="rect">
              <a:avLst/>
            </a:prstGeom>
          </p:spPr>
        </p:pic>
        <p:pic>
          <p:nvPicPr>
            <p:cNvPr id="12" name="Picture 9">
              <a:extLst>
                <a:ext uri="{FF2B5EF4-FFF2-40B4-BE49-F238E27FC236}">
                  <a16:creationId xmlns:a16="http://schemas.microsoft.com/office/drawing/2014/main" id="{C7DCC34A-C2AC-D1AC-57BC-10C1761CDABB}"/>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34163" y="-3665032"/>
              <a:ext cx="2746372" cy="2743200"/>
            </a:xfrm>
            <a:prstGeom prst="rect">
              <a:avLst/>
            </a:prstGeom>
          </p:spPr>
        </p:pic>
        <p:pic>
          <p:nvPicPr>
            <p:cNvPr id="13" name="Picture 10">
              <a:extLst>
                <a:ext uri="{FF2B5EF4-FFF2-40B4-BE49-F238E27FC236}">
                  <a16:creationId xmlns:a16="http://schemas.microsoft.com/office/drawing/2014/main" id="{F40C6439-CD3B-08F1-374E-9DF479516BC6}"/>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34163" y="-6399348"/>
              <a:ext cx="2746372" cy="2743200"/>
            </a:xfrm>
            <a:prstGeom prst="rect">
              <a:avLst/>
            </a:prstGeom>
          </p:spPr>
        </p:pic>
        <p:pic>
          <p:nvPicPr>
            <p:cNvPr id="14" name="Picture 11">
              <a:extLst>
                <a:ext uri="{FF2B5EF4-FFF2-40B4-BE49-F238E27FC236}">
                  <a16:creationId xmlns:a16="http://schemas.microsoft.com/office/drawing/2014/main" id="{D4EDD12E-16A4-7EED-9189-F1FC1AC6D68D}"/>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27813" y="-9136198"/>
              <a:ext cx="2746372" cy="2743200"/>
            </a:xfrm>
            <a:prstGeom prst="rect">
              <a:avLst/>
            </a:prstGeom>
          </p:spPr>
        </p:pic>
        <p:pic>
          <p:nvPicPr>
            <p:cNvPr id="15" name="Picture 12">
              <a:extLst>
                <a:ext uri="{FF2B5EF4-FFF2-40B4-BE49-F238E27FC236}">
                  <a16:creationId xmlns:a16="http://schemas.microsoft.com/office/drawing/2014/main" id="{37BDB6BD-5561-393A-6FB2-EDB050FFD2E0}"/>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0492" y="-3663765"/>
              <a:ext cx="2746372" cy="2743200"/>
            </a:xfrm>
            <a:prstGeom prst="rect">
              <a:avLst/>
            </a:prstGeom>
          </p:spPr>
        </p:pic>
        <p:pic>
          <p:nvPicPr>
            <p:cNvPr id="16" name="Picture 13">
              <a:extLst>
                <a:ext uri="{FF2B5EF4-FFF2-40B4-BE49-F238E27FC236}">
                  <a16:creationId xmlns:a16="http://schemas.microsoft.com/office/drawing/2014/main" id="{1FF0463B-8DDA-2DE8-36B5-163AEBC54B32}"/>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0492" y="-6398081"/>
              <a:ext cx="2746372" cy="2743200"/>
            </a:xfrm>
            <a:prstGeom prst="rect">
              <a:avLst/>
            </a:prstGeom>
          </p:spPr>
        </p:pic>
        <p:pic>
          <p:nvPicPr>
            <p:cNvPr id="17" name="Picture 14">
              <a:extLst>
                <a:ext uri="{FF2B5EF4-FFF2-40B4-BE49-F238E27FC236}">
                  <a16:creationId xmlns:a16="http://schemas.microsoft.com/office/drawing/2014/main" id="{4AF047DA-EFB2-CAA7-373A-FB6023CA0535}"/>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94142" y="-9134931"/>
              <a:ext cx="2746372" cy="2743200"/>
            </a:xfrm>
            <a:prstGeom prst="rect">
              <a:avLst/>
            </a:prstGeom>
          </p:spPr>
        </p:pic>
        <p:pic>
          <p:nvPicPr>
            <p:cNvPr id="18" name="Picture 15">
              <a:extLst>
                <a:ext uri="{FF2B5EF4-FFF2-40B4-BE49-F238E27FC236}">
                  <a16:creationId xmlns:a16="http://schemas.microsoft.com/office/drawing/2014/main" id="{0EA3F8C3-F961-2E05-BDF5-B8B9C7EEA057}"/>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66820" y="-3665032"/>
              <a:ext cx="2746372" cy="2743200"/>
            </a:xfrm>
            <a:prstGeom prst="rect">
              <a:avLst/>
            </a:prstGeom>
          </p:spPr>
        </p:pic>
        <p:pic>
          <p:nvPicPr>
            <p:cNvPr id="19" name="Picture 16">
              <a:extLst>
                <a:ext uri="{FF2B5EF4-FFF2-40B4-BE49-F238E27FC236}">
                  <a16:creationId xmlns:a16="http://schemas.microsoft.com/office/drawing/2014/main" id="{291091E9-30C7-4B21-123F-5D76D765AB93}"/>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66820" y="-6399348"/>
              <a:ext cx="2746372" cy="2743200"/>
            </a:xfrm>
            <a:prstGeom prst="rect">
              <a:avLst/>
            </a:prstGeom>
          </p:spPr>
        </p:pic>
        <p:pic>
          <p:nvPicPr>
            <p:cNvPr id="21" name="Picture 17">
              <a:extLst>
                <a:ext uri="{FF2B5EF4-FFF2-40B4-BE49-F238E27FC236}">
                  <a16:creationId xmlns:a16="http://schemas.microsoft.com/office/drawing/2014/main" id="{FA4F8678-B96A-1C8B-C73C-77C2EC6D3BA4}"/>
                </a:ext>
              </a:extLst>
            </p:cNvPr>
            <p:cNvPicPr>
              <a:picLocks noGrp="1" noRot="1" noMove="1" noResize="1" noEditPoints="1" noAdjustHandles="1" noChangeArrowheads="1" noChangeShapeType="1" noCrop="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60470" y="-9136198"/>
              <a:ext cx="2746372" cy="2743200"/>
            </a:xfrm>
            <a:prstGeom prst="rect">
              <a:avLst/>
            </a:prstGeom>
          </p:spPr>
        </p:pic>
      </p:grpSp>
      <p:grpSp>
        <p:nvGrpSpPr>
          <p:cNvPr id="3" name="Group 2">
            <a:extLst>
              <a:ext uri="{FF2B5EF4-FFF2-40B4-BE49-F238E27FC236}">
                <a16:creationId xmlns:a16="http://schemas.microsoft.com/office/drawing/2014/main" id="{7DC3A9E9-9071-D9CB-9115-AA679F4D22BA}"/>
              </a:ext>
            </a:extLst>
          </p:cNvPr>
          <p:cNvGrpSpPr/>
          <p:nvPr/>
        </p:nvGrpSpPr>
        <p:grpSpPr>
          <a:xfrm>
            <a:off x="1666308" y="2500654"/>
            <a:ext cx="8806300" cy="2262029"/>
            <a:chOff x="1666308" y="2500654"/>
            <a:chExt cx="8806300" cy="2262029"/>
          </a:xfrm>
        </p:grpSpPr>
        <p:sp>
          <p:nvSpPr>
            <p:cNvPr id="2" name="TextBox 1">
              <a:extLst>
                <a:ext uri="{FF2B5EF4-FFF2-40B4-BE49-F238E27FC236}">
                  <a16:creationId xmlns:a16="http://schemas.microsoft.com/office/drawing/2014/main" id="{CEF283E1-B17C-5C71-11D0-D8EC146FB521}"/>
                </a:ext>
              </a:extLst>
            </p:cNvPr>
            <p:cNvSpPr txBox="1"/>
            <p:nvPr/>
          </p:nvSpPr>
          <p:spPr>
            <a:xfrm>
              <a:off x="1666308" y="2500654"/>
              <a:ext cx="88063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400" b="1" i="0" u="none" strike="noStrike" kern="1200" cap="none" spc="710" normalizeH="0" baseline="0" noProof="0" dirty="0">
                  <a:ln>
                    <a:noFill/>
                  </a:ln>
                  <a:solidFill>
                    <a:prstClr val="white"/>
                  </a:solidFill>
                  <a:effectLst/>
                  <a:uLnTx/>
                  <a:uFillTx/>
                  <a:latin typeface="Winter_Sans" panose="02000503000000000000" pitchFamily="50" charset="0"/>
                  <a:ea typeface="+mn-ea"/>
                  <a:cs typeface="Arial"/>
                </a:rPr>
                <a:t>MERCI POUR VOTRE</a:t>
              </a:r>
              <a:endParaRPr kumimoji="0" lang="en-GB" sz="5400" b="1" i="0" u="none" strike="noStrike" kern="1200" cap="none" spc="710" normalizeH="0" baseline="0" noProof="0" dirty="0">
                <a:ln>
                  <a:noFill/>
                </a:ln>
                <a:solidFill>
                  <a:prstClr val="white"/>
                </a:solidFill>
                <a:effectLst/>
                <a:uLnTx/>
                <a:uFillTx/>
                <a:latin typeface="Winter_Sans" panose="02000503000000000000" pitchFamily="50" charset="0"/>
                <a:ea typeface="+mn-ea"/>
                <a:cs typeface="Arial"/>
              </a:endParaRPr>
            </a:p>
          </p:txBody>
        </p:sp>
        <p:sp>
          <p:nvSpPr>
            <p:cNvPr id="20" name="TextBox 19">
              <a:extLst>
                <a:ext uri="{FF2B5EF4-FFF2-40B4-BE49-F238E27FC236}">
                  <a16:creationId xmlns:a16="http://schemas.microsoft.com/office/drawing/2014/main" id="{D99AD515-75E0-5485-3AD2-022457397B12}"/>
                </a:ext>
              </a:extLst>
            </p:cNvPr>
            <p:cNvSpPr txBox="1"/>
            <p:nvPr/>
          </p:nvSpPr>
          <p:spPr>
            <a:xfrm>
              <a:off x="1672657" y="3439244"/>
              <a:ext cx="8799951" cy="132343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8000" b="1" i="0" u="none" strike="noStrike" kern="1200" cap="none" spc="710" normalizeH="0" baseline="0" noProof="0" dirty="0">
                  <a:ln>
                    <a:noFill/>
                  </a:ln>
                  <a:solidFill>
                    <a:srgbClr val="CA940C"/>
                  </a:solidFill>
                  <a:effectLst/>
                  <a:uLnTx/>
                  <a:uFillTx/>
                  <a:latin typeface="Winter_Sans" panose="02000503000000000000" pitchFamily="50" charset="0"/>
                  <a:ea typeface="+mn-ea"/>
                  <a:cs typeface="Arial"/>
                </a:rPr>
                <a:t>ATTENTION</a:t>
              </a:r>
              <a:endParaRPr kumimoji="0" lang="en-GB" sz="8000" b="1" i="0" u="none" strike="noStrike" kern="1200" cap="none" spc="710" normalizeH="0" baseline="0" noProof="0" dirty="0">
                <a:ln>
                  <a:noFill/>
                </a:ln>
                <a:solidFill>
                  <a:srgbClr val="CA940C"/>
                </a:solidFill>
                <a:effectLst/>
                <a:uLnTx/>
                <a:uFillTx/>
                <a:latin typeface="Winter_Sans" panose="02000503000000000000" pitchFamily="50" charset="0"/>
                <a:ea typeface="+mn-ea"/>
                <a:cs typeface="Arial"/>
              </a:endParaRPr>
            </a:p>
          </p:txBody>
        </p:sp>
      </p:grpSp>
    </p:spTree>
    <p:extLst>
      <p:ext uri="{BB962C8B-B14F-4D97-AF65-F5344CB8AC3E}">
        <p14:creationId xmlns:p14="http://schemas.microsoft.com/office/powerpoint/2010/main" val="3253032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3320F-B3F0-9BC2-1B39-2DA1FDD1B77D}"/>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D77D51B-B2B7-7E44-443D-C142206886E3}"/>
              </a:ext>
            </a:extLst>
          </p:cNvPr>
          <p:cNvSpPr>
            <a:spLocks noGrp="1"/>
          </p:cNvSpPr>
          <p:nvPr>
            <p:ph type="title"/>
          </p:nvPr>
        </p:nvSpPr>
        <p:spPr>
          <a:xfrm>
            <a:off x="838200" y="365125"/>
            <a:ext cx="10515600" cy="1325563"/>
          </a:xfrm>
        </p:spPr>
        <p:txBody>
          <a:bodyPr/>
          <a:lstStyle/>
          <a:p>
            <a:r>
              <a:rPr lang="fr-FR" dirty="0"/>
              <a:t>Session 4 : IA Génératives</a:t>
            </a:r>
            <a:endParaRPr lang="en-US" dirty="0"/>
          </a:p>
        </p:txBody>
      </p:sp>
      <p:pic>
        <p:nvPicPr>
          <p:cNvPr id="3" name="Image 2" descr="Une image contenant texte, capture d’écran, Police, nombre&#10;&#10;Description générée automatiquement">
            <a:extLst>
              <a:ext uri="{FF2B5EF4-FFF2-40B4-BE49-F238E27FC236}">
                <a16:creationId xmlns:a16="http://schemas.microsoft.com/office/drawing/2014/main" id="{4798EAE7-2B92-297F-C3B1-F4E5C6828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99984"/>
            <a:ext cx="12192001" cy="5305768"/>
          </a:xfrm>
          <a:prstGeom prst="rect">
            <a:avLst/>
          </a:prstGeom>
        </p:spPr>
      </p:pic>
    </p:spTree>
    <p:extLst>
      <p:ext uri="{BB962C8B-B14F-4D97-AF65-F5344CB8AC3E}">
        <p14:creationId xmlns:p14="http://schemas.microsoft.com/office/powerpoint/2010/main" val="3166428435"/>
      </p:ext>
    </p:extLst>
  </p:cSld>
  <p:clrMapOvr>
    <a:masterClrMapping/>
  </p:clrMapOvr>
</p:sld>
</file>

<file path=ppt/theme/theme1.xml><?xml version="1.0" encoding="utf-8"?>
<a:theme xmlns:a="http://schemas.openxmlformats.org/drawingml/2006/main" name="Thème1">
  <a:themeElements>
    <a:clrScheme name="Custom 1">
      <a:dk1>
        <a:sysClr val="windowText" lastClr="000000"/>
      </a:dk1>
      <a:lt1>
        <a:sysClr val="window" lastClr="FFFFFF"/>
      </a:lt1>
      <a:dk2>
        <a:srgbClr val="44546A"/>
      </a:dk2>
      <a:lt2>
        <a:srgbClr val="E7E6E6"/>
      </a:lt2>
      <a:accent1>
        <a:srgbClr val="DEB35C"/>
      </a:accent1>
      <a:accent2>
        <a:srgbClr val="1E175B"/>
      </a:accent2>
      <a:accent3>
        <a:srgbClr val="A5A5A5"/>
      </a:accent3>
      <a:accent4>
        <a:srgbClr val="954F72"/>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ème1" id="{C8FE3394-796E-4E3A-8E57-65BE6A2C8CC8}" vid="{3B5BDC73-044A-4862-A386-4DE9E73186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b86a65e-3c3a-4406-8ac3-19a6b5cc52bc}" enabled="0" method="" siteId="{8b86a65e-3c3a-4406-8ac3-19a6b5cc52bc}" removed="1"/>
</clbl:labelList>
</file>

<file path=docProps/app.xml><?xml version="1.0" encoding="utf-8"?>
<Properties xmlns="http://schemas.openxmlformats.org/officeDocument/2006/extended-properties" xmlns:vt="http://schemas.openxmlformats.org/officeDocument/2006/docPropsVTypes">
  <Template>Thème1</Template>
  <TotalTime>62144</TotalTime>
  <Words>3945</Words>
  <Application>Microsoft Macintosh PowerPoint</Application>
  <PresentationFormat>Grand écran</PresentationFormat>
  <Paragraphs>588</Paragraphs>
  <Slides>87</Slides>
  <Notes>16</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87</vt:i4>
      </vt:variant>
    </vt:vector>
  </HeadingPairs>
  <TitlesOfParts>
    <vt:vector size="98" baseType="lpstr">
      <vt:lpstr>Abadi MT Condensed Light</vt:lpstr>
      <vt:lpstr>Arial</vt:lpstr>
      <vt:lpstr>Book Antiqua</vt:lpstr>
      <vt:lpstr>Calibri</vt:lpstr>
      <vt:lpstr>Calibri Light</vt:lpstr>
      <vt:lpstr>Century Gothic</vt:lpstr>
      <vt:lpstr>Söhne</vt:lpstr>
      <vt:lpstr>Wingdings</vt:lpstr>
      <vt:lpstr>Winter_Sans</vt:lpstr>
      <vt:lpstr>Thème1</vt:lpstr>
      <vt:lpstr>Office Theme</vt:lpstr>
      <vt:lpstr>Présentation PowerPoint</vt:lpstr>
      <vt:lpstr>Présentation PowerPoint</vt:lpstr>
      <vt:lpstr>Vue Globale de L’Intelligence Artificielle</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5 : Codage &amp; LLM </vt:lpstr>
      <vt:lpstr>Session 4 : NLP &amp; GenAI</vt:lpstr>
      <vt:lpstr>Session 4 : NLP &amp; GenAI</vt:lpstr>
      <vt:lpstr>Session 4 : NLP &amp; GenAI</vt:lpstr>
      <vt:lpstr>Session 4 : NLP &amp; GenAI</vt:lpstr>
      <vt:lpstr>Session 4 : IA Génératives</vt:lpstr>
      <vt:lpstr>Session 4 : NLP &amp; GenAI</vt:lpstr>
      <vt:lpstr>Session 4 : NLP &amp; GenAI</vt:lpstr>
      <vt:lpstr>Session 4 : NLP &amp; GenAI</vt:lpstr>
      <vt:lpstr>Session 4 : NLP &amp; GenAI</vt:lpstr>
      <vt:lpstr>Session 4 : NLP &amp; GenAI</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IA Génératives</vt:lpstr>
      <vt:lpstr>Session 4 : NLP &amp; GenAI</vt:lpstr>
      <vt:lpstr>Session 4 :</vt:lpstr>
      <vt:lpstr>Session 4 :</vt:lpstr>
      <vt:lpstr>Session 4 :</vt:lpstr>
      <vt:lpstr>Session 4 :</vt:lpstr>
      <vt:lpstr>Session 4 :</vt:lpstr>
      <vt:lpstr>Session 4 :</vt:lpstr>
      <vt:lpstr>Session 5 : Coding powered by GenAI</vt:lpstr>
      <vt:lpstr>Session 5 : Coding powered by GenAI</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 Les Fondements de l'IA </dc:title>
  <dc:creator>Amamou, Samy</dc:creator>
  <cp:lastModifiedBy>DALI, Wiam</cp:lastModifiedBy>
  <cp:revision>46</cp:revision>
  <dcterms:created xsi:type="dcterms:W3CDTF">2023-10-05T18:19:41Z</dcterms:created>
  <dcterms:modified xsi:type="dcterms:W3CDTF">2024-02-12T00:36:13Z</dcterms:modified>
</cp:coreProperties>
</file>